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2"/>
  </p:sldMasterIdLst>
  <p:notesMasterIdLst>
    <p:notesMasterId r:id="rId26"/>
  </p:notesMasterIdLst>
  <p:sldIdLst>
    <p:sldId id="256" r:id="rId3"/>
    <p:sldId id="257" r:id="rId4"/>
    <p:sldId id="258" r:id="rId5"/>
    <p:sldId id="272" r:id="rId6"/>
    <p:sldId id="259" r:id="rId7"/>
    <p:sldId id="260" r:id="rId8"/>
    <p:sldId id="261" r:id="rId9"/>
    <p:sldId id="262" r:id="rId10"/>
    <p:sldId id="274" r:id="rId11"/>
    <p:sldId id="275" r:id="rId12"/>
    <p:sldId id="263" r:id="rId13"/>
    <p:sldId id="264" r:id="rId14"/>
    <p:sldId id="265" r:id="rId15"/>
    <p:sldId id="273" r:id="rId16"/>
    <p:sldId id="266" r:id="rId17"/>
    <p:sldId id="267" r:id="rId18"/>
    <p:sldId id="268" r:id="rId19"/>
    <p:sldId id="269" r:id="rId20"/>
    <p:sldId id="270" r:id="rId21"/>
    <p:sldId id="271" r:id="rId22"/>
    <p:sldId id="276" r:id="rId23"/>
    <p:sldId id="277" r:id="rId24"/>
    <p:sldId id="278"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FE7BD9-3075-5547-80FE-FC819B132C30}" v="7" dt="2025-04-02T10:47:43.0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30" autoAdjust="0"/>
    <p:restoredTop sz="94694"/>
  </p:normalViewPr>
  <p:slideViewPr>
    <p:cSldViewPr snapToGrid="0">
      <p:cViewPr varScale="1">
        <p:scale>
          <a:sx n="139" d="100"/>
          <a:sy n="139" d="100"/>
        </p:scale>
        <p:origin x="298" y="6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东岳 周" userId="3510275a611ba9ea" providerId="LiveId" clId="{EA0BB942-03D3-074B-9A66-F2A8439B0B16}"/>
    <pc:docChg chg="modSld sldOrd">
      <pc:chgData name="东岳 周" userId="3510275a611ba9ea" providerId="LiveId" clId="{EA0BB942-03D3-074B-9A66-F2A8439B0B16}" dt="2025-04-02T11:18:31.641" v="3"/>
      <pc:docMkLst>
        <pc:docMk/>
      </pc:docMkLst>
      <pc:sldChg chg="modSp mod ord">
        <pc:chgData name="东岳 周" userId="3510275a611ba9ea" providerId="LiveId" clId="{EA0BB942-03D3-074B-9A66-F2A8439B0B16}" dt="2025-04-02T11:18:28.591" v="2"/>
        <pc:sldMkLst>
          <pc:docMk/>
          <pc:sldMk cId="4271414188" sldId="274"/>
        </pc:sldMkLst>
        <pc:spChg chg="mod">
          <ac:chgData name="东岳 周" userId="3510275a611ba9ea" providerId="LiveId" clId="{EA0BB942-03D3-074B-9A66-F2A8439B0B16}" dt="2025-04-02T11:18:28.591" v="2"/>
          <ac:spMkLst>
            <pc:docMk/>
            <pc:sldMk cId="4271414188" sldId="274"/>
            <ac:spMk id="196" creationId="{B3576392-D1CD-9BA7-4354-F96770FD9832}"/>
          </ac:spMkLst>
        </pc:spChg>
      </pc:sldChg>
      <pc:sldChg chg="modSp mod ord">
        <pc:chgData name="东岳 周" userId="3510275a611ba9ea" providerId="LiveId" clId="{EA0BB942-03D3-074B-9A66-F2A8439B0B16}" dt="2025-04-02T11:18:31.641" v="3"/>
        <pc:sldMkLst>
          <pc:docMk/>
          <pc:sldMk cId="4014629125" sldId="275"/>
        </pc:sldMkLst>
        <pc:spChg chg="mod">
          <ac:chgData name="东岳 周" userId="3510275a611ba9ea" providerId="LiveId" clId="{EA0BB942-03D3-074B-9A66-F2A8439B0B16}" dt="2025-04-02T11:18:31.641" v="3"/>
          <ac:spMkLst>
            <pc:docMk/>
            <pc:sldMk cId="4014629125" sldId="275"/>
            <ac:spMk id="196" creationId="{CE3A7516-F202-1A8F-485B-BDE99BFB0992}"/>
          </ac:spMkLst>
        </pc:spChg>
      </pc:sldChg>
    </pc:docChg>
  </pc:docChgLst>
  <pc:docChgLst>
    <pc:chgData name="东岳 周" userId="3510275a611ba9ea" providerId="LiveId" clId="{48FE7BD9-3075-5547-80FE-FC819B132C30}"/>
    <pc:docChg chg="undo custSel addSld modSld">
      <pc:chgData name="东岳 周" userId="3510275a611ba9ea" providerId="LiveId" clId="{48FE7BD9-3075-5547-80FE-FC819B132C30}" dt="2025-04-02T10:47:43.033" v="579"/>
      <pc:docMkLst>
        <pc:docMk/>
      </pc:docMkLst>
      <pc:sldChg chg="addSp delSp modSp add mod">
        <pc:chgData name="东岳 周" userId="3510275a611ba9ea" providerId="LiveId" clId="{48FE7BD9-3075-5547-80FE-FC819B132C30}" dt="2025-03-29T14:11:07.137" v="169" actId="20577"/>
        <pc:sldMkLst>
          <pc:docMk/>
          <pc:sldMk cId="3322876043" sldId="272"/>
        </pc:sldMkLst>
        <pc:spChg chg="mod">
          <ac:chgData name="东岳 周" userId="3510275a611ba9ea" providerId="LiveId" clId="{48FE7BD9-3075-5547-80FE-FC819B132C30}" dt="2025-03-29T14:11:07.137" v="169" actId="20577"/>
          <ac:spMkLst>
            <pc:docMk/>
            <pc:sldMk cId="3322876043" sldId="272"/>
            <ac:spMk id="113" creationId="{BCBA337B-5BB5-75E0-7F1A-0183C33F55A1}"/>
          </ac:spMkLst>
        </pc:spChg>
      </pc:sldChg>
      <pc:sldChg chg="addSp delSp modSp add mod">
        <pc:chgData name="东岳 周" userId="3510275a611ba9ea" providerId="LiveId" clId="{48FE7BD9-3075-5547-80FE-FC819B132C30}" dt="2025-03-30T05:40:41.566" v="354" actId="20577"/>
        <pc:sldMkLst>
          <pc:docMk/>
          <pc:sldMk cId="114881775" sldId="273"/>
        </pc:sldMkLst>
        <pc:spChg chg="mod">
          <ac:chgData name="东岳 周" userId="3510275a611ba9ea" providerId="LiveId" clId="{48FE7BD9-3075-5547-80FE-FC819B132C30}" dt="2025-03-30T05:40:41.566" v="354" actId="20577"/>
          <ac:spMkLst>
            <pc:docMk/>
            <pc:sldMk cId="114881775" sldId="273"/>
            <ac:spMk id="163" creationId="{F4A2724C-EF82-2008-7657-BC639D06E7D7}"/>
          </ac:spMkLst>
        </pc:spChg>
      </pc:sldChg>
      <pc:sldChg chg="addSp delSp modSp add mod">
        <pc:chgData name="东岳 周" userId="3510275a611ba9ea" providerId="LiveId" clId="{48FE7BD9-3075-5547-80FE-FC819B132C30}" dt="2025-04-02T08:34:20.315" v="388" actId="14100"/>
        <pc:sldMkLst>
          <pc:docMk/>
          <pc:sldMk cId="4271414188" sldId="274"/>
        </pc:sldMkLst>
        <pc:spChg chg="add del mod">
          <ac:chgData name="东岳 周" userId="3510275a611ba9ea" providerId="LiveId" clId="{48FE7BD9-3075-5547-80FE-FC819B132C30}" dt="2025-04-02T08:34:15.926" v="387" actId="478"/>
          <ac:spMkLst>
            <pc:docMk/>
            <pc:sldMk cId="4271414188" sldId="274"/>
            <ac:spMk id="3" creationId="{D66FB35C-D31A-5AA3-1D2A-B8D61EC8D3C5}"/>
          </ac:spMkLst>
        </pc:spChg>
        <pc:spChg chg="mod">
          <ac:chgData name="东岳 周" userId="3510275a611ba9ea" providerId="LiveId" clId="{48FE7BD9-3075-5547-80FE-FC819B132C30}" dt="2025-04-02T08:34:20.315" v="388" actId="14100"/>
          <ac:spMkLst>
            <pc:docMk/>
            <pc:sldMk cId="4271414188" sldId="274"/>
            <ac:spMk id="197" creationId="{2DA6468E-AB5A-54D1-8EEE-9FB6699C8B69}"/>
          </ac:spMkLst>
        </pc:spChg>
        <pc:spChg chg="del">
          <ac:chgData name="东岳 周" userId="3510275a611ba9ea" providerId="LiveId" clId="{48FE7BD9-3075-5547-80FE-FC819B132C30}" dt="2025-04-02T08:34:13.734" v="386" actId="478"/>
          <ac:spMkLst>
            <pc:docMk/>
            <pc:sldMk cId="4271414188" sldId="274"/>
            <ac:spMk id="198" creationId="{F2C83391-7853-9325-18F5-315502A857C8}"/>
          </ac:spMkLst>
        </pc:spChg>
      </pc:sldChg>
      <pc:sldChg chg="addSp delSp modSp add mod">
        <pc:chgData name="东岳 周" userId="3510275a611ba9ea" providerId="LiveId" clId="{48FE7BD9-3075-5547-80FE-FC819B132C30}" dt="2025-04-02T08:42:13.179" v="578" actId="20577"/>
        <pc:sldMkLst>
          <pc:docMk/>
          <pc:sldMk cId="4014629125" sldId="275"/>
        </pc:sldMkLst>
        <pc:spChg chg="add del mod">
          <ac:chgData name="东岳 周" userId="3510275a611ba9ea" providerId="LiveId" clId="{48FE7BD9-3075-5547-80FE-FC819B132C30}" dt="2025-04-02T08:41:08.302" v="413" actId="478"/>
          <ac:spMkLst>
            <pc:docMk/>
            <pc:sldMk cId="4014629125" sldId="275"/>
            <ac:spMk id="2" creationId="{6CDC1F17-6D25-3D83-4028-1557167FF468}"/>
          </ac:spMkLst>
        </pc:spChg>
        <pc:spChg chg="add mod">
          <ac:chgData name="东岳 周" userId="3510275a611ba9ea" providerId="LiveId" clId="{48FE7BD9-3075-5547-80FE-FC819B132C30}" dt="2025-04-02T08:42:13.179" v="578" actId="20577"/>
          <ac:spMkLst>
            <pc:docMk/>
            <pc:sldMk cId="4014629125" sldId="275"/>
            <ac:spMk id="3" creationId="{138390EE-FCD8-8E80-B2B2-4A422E26B56F}"/>
          </ac:spMkLst>
        </pc:spChg>
        <pc:spChg chg="mod">
          <ac:chgData name="东岳 周" userId="3510275a611ba9ea" providerId="LiveId" clId="{48FE7BD9-3075-5547-80FE-FC819B132C30}" dt="2025-04-02T08:38:43.557" v="409" actId="1076"/>
          <ac:spMkLst>
            <pc:docMk/>
            <pc:sldMk cId="4014629125" sldId="275"/>
            <ac:spMk id="197" creationId="{9BBA1CE7-33C9-F280-5AFB-406A05DB7AB9}"/>
          </ac:spMkLst>
        </pc:spChg>
      </pc:sldChg>
      <pc:sldChg chg="add">
        <pc:chgData name="东岳 周" userId="3510275a611ba9ea" providerId="LiveId" clId="{48FE7BD9-3075-5547-80FE-FC819B132C30}" dt="2025-04-02T10:47:43.033" v="579"/>
        <pc:sldMkLst>
          <pc:docMk/>
          <pc:sldMk cId="0" sldId="276"/>
        </pc:sldMkLst>
      </pc:sldChg>
      <pc:sldChg chg="add">
        <pc:chgData name="东岳 周" userId="3510275a611ba9ea" providerId="LiveId" clId="{48FE7BD9-3075-5547-80FE-FC819B132C30}" dt="2025-04-02T10:47:43.033" v="579"/>
        <pc:sldMkLst>
          <pc:docMk/>
          <pc:sldMk cId="3846657607" sldId="277"/>
        </pc:sldMkLst>
      </pc:sldChg>
      <pc:sldChg chg="add">
        <pc:chgData name="东岳 周" userId="3510275a611ba9ea" providerId="LiveId" clId="{48FE7BD9-3075-5547-80FE-FC819B132C30}" dt="2025-04-02T10:47:43.033" v="579"/>
        <pc:sldMkLst>
          <pc:docMk/>
          <pc:sldMk cId="1263940184" sldId="27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771617299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b771617299_2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A5B0EFBF-9084-F53E-57E4-A2C7124DD8C8}"/>
            </a:ext>
          </a:extLst>
        </p:cNvPr>
        <p:cNvGrpSpPr/>
        <p:nvPr/>
      </p:nvGrpSpPr>
      <p:grpSpPr>
        <a:xfrm>
          <a:off x="0" y="0"/>
          <a:ext cx="0" cy="0"/>
          <a:chOff x="0" y="0"/>
          <a:chExt cx="0" cy="0"/>
        </a:xfrm>
      </p:grpSpPr>
      <p:sp>
        <p:nvSpPr>
          <p:cNvPr id="193" name="Google Shape;193;gb771617299_2_129:notes">
            <a:extLst>
              <a:ext uri="{FF2B5EF4-FFF2-40B4-BE49-F238E27FC236}">
                <a16:creationId xmlns:a16="http://schemas.microsoft.com/office/drawing/2014/main" id="{C168A958-E27C-3C0E-A879-C43ECC6B04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b771617299_2_129:notes">
            <a:extLst>
              <a:ext uri="{FF2B5EF4-FFF2-40B4-BE49-F238E27FC236}">
                <a16:creationId xmlns:a16="http://schemas.microsoft.com/office/drawing/2014/main" id="{BB4FB530-9766-688D-44E8-1C7A5ACC640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8992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b771617299_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gb771617299_2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b771617299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b771617299_2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b771617299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b771617299_2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a:extLst>
            <a:ext uri="{FF2B5EF4-FFF2-40B4-BE49-F238E27FC236}">
              <a16:creationId xmlns:a16="http://schemas.microsoft.com/office/drawing/2014/main" id="{3027B98B-D6F5-51DC-4464-C9B15C49A0CB}"/>
            </a:ext>
          </a:extLst>
        </p:cNvPr>
        <p:cNvGrpSpPr/>
        <p:nvPr/>
      </p:nvGrpSpPr>
      <p:grpSpPr>
        <a:xfrm>
          <a:off x="0" y="0"/>
          <a:ext cx="0" cy="0"/>
          <a:chOff x="0" y="0"/>
          <a:chExt cx="0" cy="0"/>
        </a:xfrm>
      </p:grpSpPr>
      <p:sp>
        <p:nvSpPr>
          <p:cNvPr id="158" name="Google Shape;158;gb771617299_2_99:notes">
            <a:extLst>
              <a:ext uri="{FF2B5EF4-FFF2-40B4-BE49-F238E27FC236}">
                <a16:creationId xmlns:a16="http://schemas.microsoft.com/office/drawing/2014/main" id="{58C43113-44B7-3BFE-B94A-F5E8B24FF2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b771617299_2_99:notes">
            <a:extLst>
              <a:ext uri="{FF2B5EF4-FFF2-40B4-BE49-F238E27FC236}">
                <a16:creationId xmlns:a16="http://schemas.microsoft.com/office/drawing/2014/main" id="{59BA9967-F289-A0E0-F28F-133884BE450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01104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b771617299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gb771617299_2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b771617299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b771617299_2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771617299_2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b771617299_2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b771617299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b771617299_2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771617299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b771617299_2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b771617299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b771617299_2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b771617299_2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b771617299_2_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b771617299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b771617299_2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b771617299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b771617299_2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62004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b771617299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b771617299_2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21800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b771617299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b771617299_2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26E1472D-DA05-0D4E-29C7-F17B44B1468C}"/>
            </a:ext>
          </a:extLst>
        </p:cNvPr>
        <p:cNvGrpSpPr/>
        <p:nvPr/>
      </p:nvGrpSpPr>
      <p:grpSpPr>
        <a:xfrm>
          <a:off x="0" y="0"/>
          <a:ext cx="0" cy="0"/>
          <a:chOff x="0" y="0"/>
          <a:chExt cx="0" cy="0"/>
        </a:xfrm>
      </p:grpSpPr>
      <p:sp>
        <p:nvSpPr>
          <p:cNvPr id="109" name="Google Shape;109;gb771617299_2_57:notes">
            <a:extLst>
              <a:ext uri="{FF2B5EF4-FFF2-40B4-BE49-F238E27FC236}">
                <a16:creationId xmlns:a16="http://schemas.microsoft.com/office/drawing/2014/main" id="{4B25923F-9182-8CBF-9D60-F7805B4245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b771617299_2_57:notes">
            <a:extLst>
              <a:ext uri="{FF2B5EF4-FFF2-40B4-BE49-F238E27FC236}">
                <a16:creationId xmlns:a16="http://schemas.microsoft.com/office/drawing/2014/main" id="{A5B823B9-0B0C-DAF6-8B3B-2EDC8343532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55321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b771617299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b771617299_2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b771617299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b771617299_2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b771617299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b771617299_2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771617299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b771617299_2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C3B1BD38-2859-CC8B-5CED-7D5306418787}"/>
            </a:ext>
          </a:extLst>
        </p:cNvPr>
        <p:cNvGrpSpPr/>
        <p:nvPr/>
      </p:nvGrpSpPr>
      <p:grpSpPr>
        <a:xfrm>
          <a:off x="0" y="0"/>
          <a:ext cx="0" cy="0"/>
          <a:chOff x="0" y="0"/>
          <a:chExt cx="0" cy="0"/>
        </a:xfrm>
      </p:grpSpPr>
      <p:sp>
        <p:nvSpPr>
          <p:cNvPr id="193" name="Google Shape;193;gb771617299_2_129:notes">
            <a:extLst>
              <a:ext uri="{FF2B5EF4-FFF2-40B4-BE49-F238E27FC236}">
                <a16:creationId xmlns:a16="http://schemas.microsoft.com/office/drawing/2014/main" id="{F4AA5394-2682-56D6-55D5-5EE5EFD9E4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b771617299_2_129:notes">
            <a:extLst>
              <a:ext uri="{FF2B5EF4-FFF2-40B4-BE49-F238E27FC236}">
                <a16:creationId xmlns:a16="http://schemas.microsoft.com/office/drawing/2014/main" id="{FFFCC950-9A7C-97DD-36A7-D1637AC261D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72020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1pPr>
            <a:lvl2pPr marL="0" marR="0" lvl="1"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2pPr>
            <a:lvl3pPr marL="0" marR="0" lvl="2"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3pPr>
            <a:lvl4pPr marL="0" marR="0" lvl="3"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4pPr>
            <a:lvl5pPr marL="0" marR="0" lvl="4"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5pPr>
            <a:lvl6pPr marL="0" marR="0" lvl="5"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6pPr>
            <a:lvl7pPr marL="0" marR="0" lvl="6"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7pPr>
            <a:lvl8pPr marL="0" marR="0" lvl="7"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8pPr>
            <a:lvl9pPr marL="0" marR="0" lvl="8"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1" name="Google Shape;61;p1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2" name="Google Shape;6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1pPr>
            <a:lvl2pPr marL="0" marR="0" lvl="1"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2pPr>
            <a:lvl3pPr marL="0" marR="0" lvl="2"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3pPr>
            <a:lvl4pPr marL="0" marR="0" lvl="3"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4pPr>
            <a:lvl5pPr marL="0" marR="0" lvl="4"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5pPr>
            <a:lvl6pPr marL="0" marR="0" lvl="5"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6pPr>
            <a:lvl7pPr marL="0" marR="0" lvl="6"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7pPr>
            <a:lvl8pPr marL="0" marR="0" lvl="7"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8pPr>
            <a:lvl9pPr marL="0" marR="0" lvl="8"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 name="Google Shape;6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1pPr>
            <a:lvl2pPr marL="0" marR="0" lvl="1"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2pPr>
            <a:lvl3pPr marL="0" marR="0" lvl="2"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3pPr>
            <a:lvl4pPr marL="0" marR="0" lvl="3"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4pPr>
            <a:lvl5pPr marL="0" marR="0" lvl="4"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5pPr>
            <a:lvl6pPr marL="0" marR="0" lvl="5"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6pPr>
            <a:lvl7pPr marL="0" marR="0" lvl="6"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7pPr>
            <a:lvl8pPr marL="0" marR="0" lvl="7"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8pPr>
            <a:lvl9pPr marL="0" marR="0" lvl="8"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1pPr>
            <a:lvl2pPr marL="0" marR="0" lvl="1"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2pPr>
            <a:lvl3pPr marL="0" marR="0" lvl="2"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3pPr>
            <a:lvl4pPr marL="0" marR="0" lvl="3"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4pPr>
            <a:lvl5pPr marL="0" marR="0" lvl="4"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5pPr>
            <a:lvl6pPr marL="0" marR="0" lvl="5"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6pPr>
            <a:lvl7pPr marL="0" marR="0" lvl="6"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7pPr>
            <a:lvl8pPr marL="0" marR="0" lvl="7"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8pPr>
            <a:lvl9pPr marL="0" marR="0" lvl="8"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1pPr>
            <a:lvl2pPr marL="0" marR="0" lvl="1"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2pPr>
            <a:lvl3pPr marL="0" marR="0" lvl="2"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3pPr>
            <a:lvl4pPr marL="0" marR="0" lvl="3"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4pPr>
            <a:lvl5pPr marL="0" marR="0" lvl="4"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5pPr>
            <a:lvl6pPr marL="0" marR="0" lvl="5"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6pPr>
            <a:lvl7pPr marL="0" marR="0" lvl="6"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7pPr>
            <a:lvl8pPr marL="0" marR="0" lvl="7"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8pPr>
            <a:lvl9pPr marL="0" marR="0" lvl="8"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1pPr>
            <a:lvl2pPr marL="0" marR="0" lvl="1"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2pPr>
            <a:lvl3pPr marL="0" marR="0" lvl="2"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3pPr>
            <a:lvl4pPr marL="0" marR="0" lvl="3"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4pPr>
            <a:lvl5pPr marL="0" marR="0" lvl="4"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5pPr>
            <a:lvl6pPr marL="0" marR="0" lvl="5"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6pPr>
            <a:lvl7pPr marL="0" marR="0" lvl="6"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7pPr>
            <a:lvl8pPr marL="0" marR="0" lvl="7"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8pPr>
            <a:lvl9pPr marL="0" marR="0" lvl="8"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1pPr>
            <a:lvl2pPr marL="0" marR="0" lvl="1"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2pPr>
            <a:lvl3pPr marL="0" marR="0" lvl="2"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3pPr>
            <a:lvl4pPr marL="0" marR="0" lvl="3"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4pPr>
            <a:lvl5pPr marL="0" marR="0" lvl="4"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5pPr>
            <a:lvl6pPr marL="0" marR="0" lvl="5"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6pPr>
            <a:lvl7pPr marL="0" marR="0" lvl="6"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7pPr>
            <a:lvl8pPr marL="0" marR="0" lvl="7"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8pPr>
            <a:lvl9pPr marL="0" marR="0" lvl="8"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90204"/>
              <a:buNone/>
            </a:pPr>
            <a:endParaRPr sz="1400" b="0" i="0" u="none" strike="noStrike" cap="none">
              <a:solidFill>
                <a:srgbClr val="000000"/>
              </a:solidFill>
              <a:latin typeface="Arial" panose="020B0604020202090204"/>
              <a:ea typeface="Arial" panose="020B0604020202090204"/>
              <a:cs typeface="Arial" panose="020B0604020202090204"/>
              <a:sym typeface="Arial" panose="020B0604020202090204"/>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1pPr>
            <a:lvl2pPr marL="0" marR="0" lvl="1"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2pPr>
            <a:lvl3pPr marL="0" marR="0" lvl="2"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3pPr>
            <a:lvl4pPr marL="0" marR="0" lvl="3"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4pPr>
            <a:lvl5pPr marL="0" marR="0" lvl="4"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5pPr>
            <a:lvl6pPr marL="0" marR="0" lvl="5"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6pPr>
            <a:lvl7pPr marL="0" marR="0" lvl="6"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7pPr>
            <a:lvl8pPr marL="0" marR="0" lvl="7"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8pPr>
            <a:lvl9pPr marL="0" marR="0" lvl="8"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1pPr>
            <a:lvl2pPr marL="0" marR="0" lvl="1"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2pPr>
            <a:lvl3pPr marL="0" marR="0" lvl="2"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3pPr>
            <a:lvl4pPr marL="0" marR="0" lvl="3"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4pPr>
            <a:lvl5pPr marL="0" marR="0" lvl="4"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5pPr>
            <a:lvl6pPr marL="0" marR="0" lvl="5"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6pPr>
            <a:lvl7pPr marL="0" marR="0" lvl="6"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7pPr>
            <a:lvl8pPr marL="0" marR="0" lvl="7"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8pPr>
            <a:lvl9pPr marL="0" marR="0" lvl="8"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1pPr>
            <a:lvl2pPr marL="0" marR="0" lvl="1"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2pPr>
            <a:lvl3pPr marL="0" marR="0" lvl="2"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3pPr>
            <a:lvl4pPr marL="0" marR="0" lvl="3"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4pPr>
            <a:lvl5pPr marL="0" marR="0" lvl="4"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5pPr>
            <a:lvl6pPr marL="0" marR="0" lvl="5"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6pPr>
            <a:lvl7pPr marL="0" marR="0" lvl="6"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7pPr>
            <a:lvl8pPr marL="0" marR="0" lvl="7"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8pPr>
            <a:lvl9pPr marL="0" marR="0" lvl="8"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1pPr>
            <a:lvl2pPr marL="0" marR="0" lvl="1"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2pPr>
            <a:lvl3pPr marL="0" marR="0" lvl="2"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3pPr>
            <a:lvl4pPr marL="0" marR="0" lvl="3"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4pPr>
            <a:lvl5pPr marL="0" marR="0" lvl="4"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5pPr>
            <a:lvl6pPr marL="0" marR="0" lvl="5"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6pPr>
            <a:lvl7pPr marL="0" marR="0" lvl="6"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7pPr>
            <a:lvl8pPr marL="0" marR="0" lvl="7"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8pPr>
            <a:lvl9pPr marL="0" marR="0" lvl="8" indent="0" algn="r">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chemeClr val="dk1"/>
              </a:buClr>
              <a:buSzPts val="2800"/>
              <a:buFont typeface="Arial" panose="020B0604020202090204"/>
              <a:buNone/>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panose="020B0604020202090204"/>
              <a:buChar char="●"/>
              <a:defRPr sz="1800" b="0" i="0" u="none" strike="noStrike" cap="none">
                <a:solidFill>
                  <a:schemeClr val="dk2"/>
                </a:solidFill>
                <a:latin typeface="Arial" panose="020B0604020202090204"/>
                <a:ea typeface="Arial" panose="020B0604020202090204"/>
                <a:cs typeface="Arial" panose="020B0604020202090204"/>
                <a:sym typeface="Arial" panose="020B0604020202090204"/>
              </a:defRPr>
            </a:lvl1pPr>
            <a:lvl2pPr marL="914400" marR="0" lvl="1" indent="-317500" algn="l" rtl="0">
              <a:lnSpc>
                <a:spcPct val="115000"/>
              </a:lnSpc>
              <a:spcBef>
                <a:spcPts val="160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2pPr>
            <a:lvl3pPr marL="1371600" marR="0" lvl="2" indent="-317500" algn="l" rtl="0">
              <a:lnSpc>
                <a:spcPct val="115000"/>
              </a:lnSpc>
              <a:spcBef>
                <a:spcPts val="160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3pPr>
            <a:lvl4pPr marL="1828800" marR="0" lvl="3" indent="-317500" algn="l" rtl="0">
              <a:lnSpc>
                <a:spcPct val="115000"/>
              </a:lnSpc>
              <a:spcBef>
                <a:spcPts val="160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4pPr>
            <a:lvl5pPr marL="2286000" marR="0" lvl="4" indent="-317500" algn="l" rtl="0">
              <a:lnSpc>
                <a:spcPct val="115000"/>
              </a:lnSpc>
              <a:spcBef>
                <a:spcPts val="160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5pPr>
            <a:lvl6pPr marL="2743200" marR="0" lvl="5" indent="-317500" algn="l" rtl="0">
              <a:lnSpc>
                <a:spcPct val="115000"/>
              </a:lnSpc>
              <a:spcBef>
                <a:spcPts val="160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6pPr>
            <a:lvl7pPr marL="3200400" marR="0" lvl="6" indent="-317500" algn="l" rtl="0">
              <a:lnSpc>
                <a:spcPct val="115000"/>
              </a:lnSpc>
              <a:spcBef>
                <a:spcPts val="160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7pPr>
            <a:lvl8pPr marL="3657600" marR="0" lvl="7" indent="-317500" algn="l" rtl="0">
              <a:lnSpc>
                <a:spcPct val="115000"/>
              </a:lnSpc>
              <a:spcBef>
                <a:spcPts val="160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8pPr>
            <a:lvl9pPr marL="4114800" marR="0" lvl="8" indent="-317500" algn="l" rtl="0">
              <a:lnSpc>
                <a:spcPct val="115000"/>
              </a:lnSpc>
              <a:spcBef>
                <a:spcPts val="1600"/>
              </a:spcBef>
              <a:spcAft>
                <a:spcPts val="160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1pPr>
            <a:lvl2pPr marL="0" marR="0" lvl="1" indent="0" algn="r" rtl="0">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2pPr>
            <a:lvl3pPr marL="0" marR="0" lvl="2" indent="0" algn="r" rtl="0">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3pPr>
            <a:lvl4pPr marL="0" marR="0" lvl="3" indent="0" algn="r" rtl="0">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4pPr>
            <a:lvl5pPr marL="0" marR="0" lvl="4" indent="0" algn="r" rtl="0">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5pPr>
            <a:lvl6pPr marL="0" marR="0" lvl="5" indent="0" algn="r" rtl="0">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6pPr>
            <a:lvl7pPr marL="0" marR="0" lvl="6" indent="0" algn="r" rtl="0">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7pPr>
            <a:lvl8pPr marL="0" marR="0" lvl="7" indent="0" algn="r" rtl="0">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8pPr>
            <a:lvl9pPr marL="0" marR="0" lvl="8" indent="0" algn="r" rtl="0">
              <a:lnSpc>
                <a:spcPct val="100000"/>
              </a:lnSpc>
              <a:spcBef>
                <a:spcPts val="0"/>
              </a:spcBef>
              <a:spcAft>
                <a:spcPts val="0"/>
              </a:spcAft>
              <a:buClr>
                <a:srgbClr val="000000"/>
              </a:buClr>
              <a:buSzPts val="1000"/>
              <a:buFont typeface="Arial" panose="020B0604020202090204"/>
              <a:buNone/>
              <a:defRPr sz="1000" b="0" i="0" u="none" strike="noStrike" cap="none">
                <a:solidFill>
                  <a:schemeClr val="dk2"/>
                </a:solidFill>
                <a:latin typeface="Arial" panose="020B0604020202090204"/>
                <a:ea typeface="Arial" panose="020B0604020202090204"/>
                <a:cs typeface="Arial" panose="020B0604020202090204"/>
                <a:sym typeface="Arial" panose="020B0604020202090204"/>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8" y="2304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altLang="en-GB"/>
              <a:t>Computer Vision</a:t>
            </a:r>
            <a:r>
              <a:rPr lang="en-GB"/>
              <a:t> Project 1</a:t>
            </a:r>
          </a:p>
        </p:txBody>
      </p:sp>
      <p:sp>
        <p:nvSpPr>
          <p:cNvPr id="100" name="Google Shape;100;p25"/>
          <p:cNvSpPr txBox="1">
            <a:spLocks noGrp="1"/>
          </p:cNvSpPr>
          <p:nvPr>
            <p:ph type="subTitle" idx="1"/>
          </p:nvPr>
        </p:nvSpPr>
        <p:spPr>
          <a:xfrm>
            <a:off x="311700" y="2320025"/>
            <a:ext cx="8520600" cy="179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zh-CN" altLang="en-US" dirty="0"/>
              <a:t>卢郡然</a:t>
            </a:r>
            <a:endParaRPr lang="en-GB" dirty="0"/>
          </a:p>
          <a:p>
            <a:pPr marL="0" lvl="0" indent="0" algn="ctr" rtl="0">
              <a:lnSpc>
                <a:spcPct val="100000"/>
              </a:lnSpc>
              <a:spcBef>
                <a:spcPts val="0"/>
              </a:spcBef>
              <a:spcAft>
                <a:spcPts val="0"/>
              </a:spcAft>
              <a:buSzPts val="2800"/>
              <a:buNone/>
            </a:pPr>
            <a:r>
              <a:rPr lang="en-US" dirty="0"/>
              <a:t>502024330034</a:t>
            </a:r>
            <a:endParaRPr lang="en-GB" dirty="0"/>
          </a:p>
          <a:p>
            <a:pPr marL="0" lvl="0" indent="0" algn="ctr" rtl="0">
              <a:lnSpc>
                <a:spcPct val="100000"/>
              </a:lnSpc>
              <a:spcBef>
                <a:spcPts val="0"/>
              </a:spcBef>
              <a:spcAft>
                <a:spcPts val="0"/>
              </a:spcAft>
              <a:buSzPts val="2800"/>
              <a:buNone/>
            </a:pPr>
            <a:r>
              <a:rPr lang="en-US" err="1"/>
              <a:t>lujunran</a:t>
            </a:r>
            <a:r>
              <a:rPr lang="en-US"/>
              <a:t>@foxmail.com</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a:extLst>
            <a:ext uri="{FF2B5EF4-FFF2-40B4-BE49-F238E27FC236}">
              <a16:creationId xmlns:a16="http://schemas.microsoft.com/office/drawing/2014/main" id="{E021DFA9-0FB6-6F70-14C7-516BD3C2FF98}"/>
            </a:ext>
          </a:extLst>
        </p:cNvPr>
        <p:cNvGrpSpPr/>
        <p:nvPr/>
      </p:nvGrpSpPr>
      <p:grpSpPr>
        <a:xfrm>
          <a:off x="0" y="0"/>
          <a:ext cx="0" cy="0"/>
          <a:chOff x="0" y="0"/>
          <a:chExt cx="0" cy="0"/>
        </a:xfrm>
      </p:grpSpPr>
      <p:sp>
        <p:nvSpPr>
          <p:cNvPr id="196" name="Google Shape;196;p39">
            <a:extLst>
              <a:ext uri="{FF2B5EF4-FFF2-40B4-BE49-F238E27FC236}">
                <a16:creationId xmlns:a16="http://schemas.microsoft.com/office/drawing/2014/main" id="{CE3A7516-F202-1A8F-485B-BDE99BFB0992}"/>
              </a:ext>
            </a:extLst>
          </p:cNvPr>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ltLang="zh-CN"/>
              <a:t>Part 1: Hybrid images</a:t>
            </a:r>
            <a:endParaRPr lang="en-GB" dirty="0"/>
          </a:p>
        </p:txBody>
      </p:sp>
      <p:sp>
        <p:nvSpPr>
          <p:cNvPr id="197" name="Google Shape;197;p39">
            <a:extLst>
              <a:ext uri="{FF2B5EF4-FFF2-40B4-BE49-F238E27FC236}">
                <a16:creationId xmlns:a16="http://schemas.microsoft.com/office/drawing/2014/main" id="{9BBA1CE7-33C9-F280-5AFB-406A05DB7AB9}"/>
              </a:ext>
            </a:extLst>
          </p:cNvPr>
          <p:cNvSpPr txBox="1">
            <a:spLocks noGrp="1"/>
          </p:cNvSpPr>
          <p:nvPr>
            <p:ph type="body" idx="1"/>
          </p:nvPr>
        </p:nvSpPr>
        <p:spPr>
          <a:xfrm>
            <a:off x="196196" y="1152475"/>
            <a:ext cx="3480655"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GB" dirty="0"/>
              <a:t>[insert your custom hybrid image (1.4)]</a:t>
            </a:r>
          </a:p>
        </p:txBody>
      </p:sp>
      <p:sp>
        <p:nvSpPr>
          <p:cNvPr id="3" name="Google Shape;197;p39">
            <a:extLst>
              <a:ext uri="{FF2B5EF4-FFF2-40B4-BE49-F238E27FC236}">
                <a16:creationId xmlns:a16="http://schemas.microsoft.com/office/drawing/2014/main" id="{138390EE-FCD8-8E80-B2B2-4A422E26B56F}"/>
              </a:ext>
            </a:extLst>
          </p:cNvPr>
          <p:cNvSpPr txBox="1">
            <a:spLocks/>
          </p:cNvSpPr>
          <p:nvPr/>
        </p:nvSpPr>
        <p:spPr>
          <a:xfrm>
            <a:off x="3958069" y="1152475"/>
            <a:ext cx="4989735"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Arial" panose="020B0604020202090204"/>
              <a:buChar char="●"/>
              <a:defRPr sz="1400" b="0" i="0" u="none" strike="noStrike" cap="none">
                <a:solidFill>
                  <a:schemeClr val="dk2"/>
                </a:solidFill>
                <a:latin typeface="Arial" panose="020B0604020202090204"/>
                <a:ea typeface="Arial" panose="020B0604020202090204"/>
                <a:cs typeface="Arial" panose="020B0604020202090204"/>
                <a:sym typeface="Arial" panose="020B0604020202090204"/>
              </a:defRPr>
            </a:lvl1pPr>
            <a:lvl2pPr marL="914400" marR="0" lvl="1" indent="-304800" algn="l" rtl="0">
              <a:lnSpc>
                <a:spcPct val="115000"/>
              </a:lnSpc>
              <a:spcBef>
                <a:spcPts val="1600"/>
              </a:spcBef>
              <a:spcAft>
                <a:spcPts val="0"/>
              </a:spcAft>
              <a:buClr>
                <a:schemeClr val="dk2"/>
              </a:buClr>
              <a:buSzPts val="1200"/>
              <a:buFont typeface="Arial" panose="020B0604020202090204"/>
              <a:buChar char="○"/>
              <a:defRPr sz="1200" b="0" i="0" u="none" strike="noStrike" cap="none">
                <a:solidFill>
                  <a:schemeClr val="dk2"/>
                </a:solidFill>
                <a:latin typeface="Arial" panose="020B0604020202090204"/>
                <a:ea typeface="Arial" panose="020B0604020202090204"/>
                <a:cs typeface="Arial" panose="020B0604020202090204"/>
                <a:sym typeface="Arial" panose="020B0604020202090204"/>
              </a:defRPr>
            </a:lvl2pPr>
            <a:lvl3pPr marL="1371600" marR="0" lvl="2" indent="-304800" algn="l" rtl="0">
              <a:lnSpc>
                <a:spcPct val="115000"/>
              </a:lnSpc>
              <a:spcBef>
                <a:spcPts val="1600"/>
              </a:spcBef>
              <a:spcAft>
                <a:spcPts val="0"/>
              </a:spcAft>
              <a:buClr>
                <a:schemeClr val="dk2"/>
              </a:buClr>
              <a:buSzPts val="1200"/>
              <a:buFont typeface="Arial" panose="020B0604020202090204"/>
              <a:buChar char="■"/>
              <a:defRPr sz="1200" b="0" i="0" u="none" strike="noStrike" cap="none">
                <a:solidFill>
                  <a:schemeClr val="dk2"/>
                </a:solidFill>
                <a:latin typeface="Arial" panose="020B0604020202090204"/>
                <a:ea typeface="Arial" panose="020B0604020202090204"/>
                <a:cs typeface="Arial" panose="020B0604020202090204"/>
                <a:sym typeface="Arial" panose="020B0604020202090204"/>
              </a:defRPr>
            </a:lvl3pPr>
            <a:lvl4pPr marL="1828800" marR="0" lvl="3" indent="-304800" algn="l" rtl="0">
              <a:lnSpc>
                <a:spcPct val="115000"/>
              </a:lnSpc>
              <a:spcBef>
                <a:spcPts val="1600"/>
              </a:spcBef>
              <a:spcAft>
                <a:spcPts val="0"/>
              </a:spcAft>
              <a:buClr>
                <a:schemeClr val="dk2"/>
              </a:buClr>
              <a:buSzPts val="1200"/>
              <a:buFont typeface="Arial" panose="020B0604020202090204"/>
              <a:buChar char="●"/>
              <a:defRPr sz="1200" b="0" i="0" u="none" strike="noStrike" cap="none">
                <a:solidFill>
                  <a:schemeClr val="dk2"/>
                </a:solidFill>
                <a:latin typeface="Arial" panose="020B0604020202090204"/>
                <a:ea typeface="Arial" panose="020B0604020202090204"/>
                <a:cs typeface="Arial" panose="020B0604020202090204"/>
                <a:sym typeface="Arial" panose="020B0604020202090204"/>
              </a:defRPr>
            </a:lvl4pPr>
            <a:lvl5pPr marL="2286000" marR="0" lvl="4" indent="-304800" algn="l" rtl="0">
              <a:lnSpc>
                <a:spcPct val="115000"/>
              </a:lnSpc>
              <a:spcBef>
                <a:spcPts val="1600"/>
              </a:spcBef>
              <a:spcAft>
                <a:spcPts val="0"/>
              </a:spcAft>
              <a:buClr>
                <a:schemeClr val="dk2"/>
              </a:buClr>
              <a:buSzPts val="1200"/>
              <a:buFont typeface="Arial" panose="020B0604020202090204"/>
              <a:buChar char="○"/>
              <a:defRPr sz="1200" b="0" i="0" u="none" strike="noStrike" cap="none">
                <a:solidFill>
                  <a:schemeClr val="dk2"/>
                </a:solidFill>
                <a:latin typeface="Arial" panose="020B0604020202090204"/>
                <a:ea typeface="Arial" panose="020B0604020202090204"/>
                <a:cs typeface="Arial" panose="020B0604020202090204"/>
                <a:sym typeface="Arial" panose="020B0604020202090204"/>
              </a:defRPr>
            </a:lvl5pPr>
            <a:lvl6pPr marL="2743200" marR="0" lvl="5" indent="-304800" algn="l" rtl="0">
              <a:lnSpc>
                <a:spcPct val="115000"/>
              </a:lnSpc>
              <a:spcBef>
                <a:spcPts val="1600"/>
              </a:spcBef>
              <a:spcAft>
                <a:spcPts val="0"/>
              </a:spcAft>
              <a:buClr>
                <a:schemeClr val="dk2"/>
              </a:buClr>
              <a:buSzPts val="1200"/>
              <a:buFont typeface="Arial" panose="020B0604020202090204"/>
              <a:buChar char="■"/>
              <a:defRPr sz="1200" b="0" i="0" u="none" strike="noStrike" cap="none">
                <a:solidFill>
                  <a:schemeClr val="dk2"/>
                </a:solidFill>
                <a:latin typeface="Arial" panose="020B0604020202090204"/>
                <a:ea typeface="Arial" panose="020B0604020202090204"/>
                <a:cs typeface="Arial" panose="020B0604020202090204"/>
                <a:sym typeface="Arial" panose="020B0604020202090204"/>
              </a:defRPr>
            </a:lvl6pPr>
            <a:lvl7pPr marL="3200400" marR="0" lvl="6" indent="-304800" algn="l" rtl="0">
              <a:lnSpc>
                <a:spcPct val="115000"/>
              </a:lnSpc>
              <a:spcBef>
                <a:spcPts val="1600"/>
              </a:spcBef>
              <a:spcAft>
                <a:spcPts val="0"/>
              </a:spcAft>
              <a:buClr>
                <a:schemeClr val="dk2"/>
              </a:buClr>
              <a:buSzPts val="1200"/>
              <a:buFont typeface="Arial" panose="020B0604020202090204"/>
              <a:buChar char="●"/>
              <a:defRPr sz="1200" b="0" i="0" u="none" strike="noStrike" cap="none">
                <a:solidFill>
                  <a:schemeClr val="dk2"/>
                </a:solidFill>
                <a:latin typeface="Arial" panose="020B0604020202090204"/>
                <a:ea typeface="Arial" panose="020B0604020202090204"/>
                <a:cs typeface="Arial" panose="020B0604020202090204"/>
                <a:sym typeface="Arial" panose="020B0604020202090204"/>
              </a:defRPr>
            </a:lvl7pPr>
            <a:lvl8pPr marL="3657600" marR="0" lvl="7" indent="-304800" algn="l" rtl="0">
              <a:lnSpc>
                <a:spcPct val="115000"/>
              </a:lnSpc>
              <a:spcBef>
                <a:spcPts val="1600"/>
              </a:spcBef>
              <a:spcAft>
                <a:spcPts val="0"/>
              </a:spcAft>
              <a:buClr>
                <a:schemeClr val="dk2"/>
              </a:buClr>
              <a:buSzPts val="1200"/>
              <a:buFont typeface="Arial" panose="020B0604020202090204"/>
              <a:buChar char="○"/>
              <a:defRPr sz="1200" b="0" i="0" u="none" strike="noStrike" cap="none">
                <a:solidFill>
                  <a:schemeClr val="dk2"/>
                </a:solidFill>
                <a:latin typeface="Arial" panose="020B0604020202090204"/>
                <a:ea typeface="Arial" panose="020B0604020202090204"/>
                <a:cs typeface="Arial" panose="020B0604020202090204"/>
                <a:sym typeface="Arial" panose="020B0604020202090204"/>
              </a:defRPr>
            </a:lvl8pPr>
            <a:lvl9pPr marL="4114800" marR="0" lvl="8" indent="-304800" algn="l" rtl="0">
              <a:lnSpc>
                <a:spcPct val="115000"/>
              </a:lnSpc>
              <a:spcBef>
                <a:spcPts val="1600"/>
              </a:spcBef>
              <a:spcAft>
                <a:spcPts val="1600"/>
              </a:spcAft>
              <a:buClr>
                <a:schemeClr val="dk2"/>
              </a:buClr>
              <a:buSzPts val="1200"/>
              <a:buFont typeface="Arial" panose="020B0604020202090204"/>
              <a:buChar char="■"/>
              <a:defRPr sz="1200" b="0" i="0" u="none" strike="noStrike" cap="none">
                <a:solidFill>
                  <a:schemeClr val="dk2"/>
                </a:solidFill>
                <a:latin typeface="Arial" panose="020B0604020202090204"/>
                <a:ea typeface="Arial" panose="020B0604020202090204"/>
                <a:cs typeface="Arial" panose="020B0604020202090204"/>
                <a:sym typeface="Arial" panose="020B0604020202090204"/>
              </a:defRPr>
            </a:lvl9pPr>
          </a:lstStyle>
          <a:p>
            <a:pPr marL="0" indent="0">
              <a:buFont typeface="Arial" panose="020B0604020202090204"/>
              <a:buNone/>
            </a:pPr>
            <a:r>
              <a:rPr lang="en-GB" dirty="0"/>
              <a:t>[</a:t>
            </a:r>
            <a:r>
              <a:rPr lang="en-GB" dirty="0" err="1"/>
              <a:t>analyze</a:t>
            </a:r>
            <a:r>
              <a:rPr lang="en-GB" dirty="0"/>
              <a:t> the factors that you believe determine whether an image pair can successfully form a well hybrid image (1.4)]</a:t>
            </a:r>
          </a:p>
          <a:p>
            <a:pPr marL="0" indent="0">
              <a:buFont typeface="Arial" panose="020B0604020202090204"/>
              <a:buNone/>
            </a:pPr>
            <a:endParaRPr lang="en-GB" dirty="0"/>
          </a:p>
          <a:p>
            <a:pPr>
              <a:lnSpc>
                <a:spcPct val="100000"/>
              </a:lnSpc>
              <a:buNone/>
            </a:pPr>
            <a:r>
              <a:rPr lang="en-US" altLang="zh-CN" sz="1200" dirty="0">
                <a:latin typeface="Times New Roman" panose="02020603050405020304" pitchFamily="18" charset="0"/>
                <a:cs typeface="Times New Roman" panose="02020603050405020304" pitchFamily="18" charset="0"/>
              </a:rPr>
              <a:t>When both source images are spatially aligned, semantically related, and have distinguishable frequency components. Properly tuning the cutoff frequency allows one image to contribute primarily low frequencies while the other contributes high frequencies, enabling clear perception at different viewing distances. Consistent color, contrast, and scale between the images also help maintain visual balance and prevent one image from overpowering the other.</a:t>
            </a:r>
            <a:endParaRPr lang="en-GB" sz="12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43284F48-0264-5AD4-EE14-91A1F64AA0C0}"/>
              </a:ext>
            </a:extLst>
          </p:cNvPr>
          <p:cNvPicPr>
            <a:picLocks noChangeAspect="1"/>
          </p:cNvPicPr>
          <p:nvPr/>
        </p:nvPicPr>
        <p:blipFill>
          <a:blip r:embed="rId3"/>
          <a:srcRect r="47894"/>
          <a:stretch/>
        </p:blipFill>
        <p:spPr>
          <a:xfrm>
            <a:off x="769194" y="1855050"/>
            <a:ext cx="2378907" cy="2681630"/>
          </a:xfrm>
          <a:prstGeom prst="rect">
            <a:avLst/>
          </a:prstGeom>
        </p:spPr>
      </p:pic>
    </p:spTree>
    <p:extLst>
      <p:ext uri="{BB962C8B-B14F-4D97-AF65-F5344CB8AC3E}">
        <p14:creationId xmlns:p14="http://schemas.microsoft.com/office/powerpoint/2010/main" val="401462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Part 2: Hybrid images with PyTorch</a:t>
            </a:r>
          </a:p>
        </p:txBody>
      </p:sp>
      <p:sp>
        <p:nvSpPr>
          <p:cNvPr id="148" name="Google Shape;148;p3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b="1"/>
              <a:t>Cat + Dog</a:t>
            </a:r>
            <a:endParaRPr b="1"/>
          </a:p>
          <a:p>
            <a:pPr marL="0" lvl="0" indent="0" algn="l" rtl="0">
              <a:lnSpc>
                <a:spcPct val="115000"/>
              </a:lnSpc>
              <a:spcBef>
                <a:spcPts val="1600"/>
              </a:spcBef>
              <a:spcAft>
                <a:spcPts val="1600"/>
              </a:spcAft>
              <a:buSzPts val="1400"/>
              <a:buNone/>
            </a:pPr>
            <a:r>
              <a:rPr lang="en-GB"/>
              <a:t>[insert your hybrid image here]</a:t>
            </a:r>
          </a:p>
        </p:txBody>
      </p:sp>
      <p:sp>
        <p:nvSpPr>
          <p:cNvPr id="149" name="Google Shape;149;p3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b="1"/>
              <a:t>Motorcycle + Bicycle</a:t>
            </a:r>
          </a:p>
          <a:p>
            <a:pPr marL="0" lvl="0" indent="0" algn="l" rtl="0">
              <a:lnSpc>
                <a:spcPct val="115000"/>
              </a:lnSpc>
              <a:spcBef>
                <a:spcPts val="1600"/>
              </a:spcBef>
              <a:spcAft>
                <a:spcPts val="1600"/>
              </a:spcAft>
              <a:buSzPts val="1400"/>
              <a:buNone/>
            </a:pPr>
            <a:r>
              <a:rPr lang="en-GB"/>
              <a:t>[insert your hybrid image here]</a:t>
            </a:r>
          </a:p>
        </p:txBody>
      </p:sp>
      <p:pic>
        <p:nvPicPr>
          <p:cNvPr id="6" name="图片 5">
            <a:extLst>
              <a:ext uri="{FF2B5EF4-FFF2-40B4-BE49-F238E27FC236}">
                <a16:creationId xmlns:a16="http://schemas.microsoft.com/office/drawing/2014/main" id="{9EC54DB9-487A-DE6C-A1D6-528EFCC89D69}"/>
              </a:ext>
            </a:extLst>
          </p:cNvPr>
          <p:cNvPicPr>
            <a:picLocks noChangeAspect="1"/>
          </p:cNvPicPr>
          <p:nvPr/>
        </p:nvPicPr>
        <p:blipFill>
          <a:blip r:embed="rId3"/>
          <a:srcRect r="48070"/>
          <a:stretch/>
        </p:blipFill>
        <p:spPr>
          <a:xfrm>
            <a:off x="392445" y="2155936"/>
            <a:ext cx="2409621" cy="2127376"/>
          </a:xfrm>
          <a:prstGeom prst="rect">
            <a:avLst/>
          </a:prstGeom>
        </p:spPr>
      </p:pic>
      <p:pic>
        <p:nvPicPr>
          <p:cNvPr id="7" name="图片 6">
            <a:extLst>
              <a:ext uri="{FF2B5EF4-FFF2-40B4-BE49-F238E27FC236}">
                <a16:creationId xmlns:a16="http://schemas.microsoft.com/office/drawing/2014/main" id="{9F56FEEF-14AA-DEE7-D4F6-9D9D425B4849}"/>
              </a:ext>
            </a:extLst>
          </p:cNvPr>
          <p:cNvPicPr>
            <a:picLocks noChangeAspect="1"/>
          </p:cNvPicPr>
          <p:nvPr/>
        </p:nvPicPr>
        <p:blipFill>
          <a:blip r:embed="rId4"/>
          <a:srcRect r="48210"/>
          <a:stretch/>
        </p:blipFill>
        <p:spPr>
          <a:xfrm>
            <a:off x="4655536" y="2196283"/>
            <a:ext cx="3249964" cy="221481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Part 2: Hybrid images with PyTorch</a:t>
            </a:r>
          </a:p>
        </p:txBody>
      </p:sp>
      <p:sp>
        <p:nvSpPr>
          <p:cNvPr id="155" name="Google Shape;155;p3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b="1"/>
              <a:t>Plane + Bird</a:t>
            </a:r>
          </a:p>
          <a:p>
            <a:pPr marL="0" lvl="0" indent="0" algn="l" rtl="0">
              <a:lnSpc>
                <a:spcPct val="115000"/>
              </a:lnSpc>
              <a:spcBef>
                <a:spcPts val="1600"/>
              </a:spcBef>
              <a:spcAft>
                <a:spcPts val="1600"/>
              </a:spcAft>
              <a:buSzPts val="1400"/>
              <a:buNone/>
            </a:pPr>
            <a:r>
              <a:rPr lang="en-GB"/>
              <a:t>[insert your hybrid image here]</a:t>
            </a:r>
          </a:p>
        </p:txBody>
      </p:sp>
      <p:sp>
        <p:nvSpPr>
          <p:cNvPr id="156" name="Google Shape;156;p3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GB" b="1" dirty="0"/>
              <a:t>Einstein + Marilyn</a:t>
            </a:r>
            <a:endParaRPr b="1" dirty="0"/>
          </a:p>
          <a:p>
            <a:pPr marL="0" lvl="0" indent="0" algn="l" rtl="0">
              <a:lnSpc>
                <a:spcPct val="115000"/>
              </a:lnSpc>
              <a:spcBef>
                <a:spcPts val="1600"/>
              </a:spcBef>
              <a:spcAft>
                <a:spcPts val="1600"/>
              </a:spcAft>
              <a:buSzPts val="1400"/>
              <a:buNone/>
            </a:pPr>
            <a:r>
              <a:rPr lang="en-GB" dirty="0"/>
              <a:t>[insert your hybrid image here]</a:t>
            </a:r>
          </a:p>
        </p:txBody>
      </p:sp>
      <p:pic>
        <p:nvPicPr>
          <p:cNvPr id="2" name="图片 1">
            <a:extLst>
              <a:ext uri="{FF2B5EF4-FFF2-40B4-BE49-F238E27FC236}">
                <a16:creationId xmlns:a16="http://schemas.microsoft.com/office/drawing/2014/main" id="{1B1EF30E-6A92-5C3B-DFDC-4C4DFCDD3980}"/>
              </a:ext>
            </a:extLst>
          </p:cNvPr>
          <p:cNvPicPr>
            <a:picLocks noChangeAspect="1"/>
          </p:cNvPicPr>
          <p:nvPr/>
        </p:nvPicPr>
        <p:blipFill>
          <a:blip r:embed="rId3"/>
          <a:srcRect r="48241"/>
          <a:stretch/>
        </p:blipFill>
        <p:spPr>
          <a:xfrm>
            <a:off x="401166" y="2058799"/>
            <a:ext cx="2783239" cy="2470032"/>
          </a:xfrm>
          <a:prstGeom prst="rect">
            <a:avLst/>
          </a:prstGeom>
        </p:spPr>
      </p:pic>
      <p:pic>
        <p:nvPicPr>
          <p:cNvPr id="3" name="图片 2">
            <a:extLst>
              <a:ext uri="{FF2B5EF4-FFF2-40B4-BE49-F238E27FC236}">
                <a16:creationId xmlns:a16="http://schemas.microsoft.com/office/drawing/2014/main" id="{384EF662-3DCA-2CC9-7B71-B7F17821B9BA}"/>
              </a:ext>
            </a:extLst>
          </p:cNvPr>
          <p:cNvPicPr>
            <a:picLocks noChangeAspect="1"/>
          </p:cNvPicPr>
          <p:nvPr/>
        </p:nvPicPr>
        <p:blipFill>
          <a:blip r:embed="rId4"/>
          <a:srcRect r="48506"/>
          <a:stretch/>
        </p:blipFill>
        <p:spPr>
          <a:xfrm>
            <a:off x="5027238" y="1999619"/>
            <a:ext cx="2252642" cy="258839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Part 2: Hybrid images with PyTorch</a:t>
            </a:r>
          </a:p>
        </p:txBody>
      </p:sp>
      <p:sp>
        <p:nvSpPr>
          <p:cNvPr id="162" name="Google Shape;162;p3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b="1" dirty="0"/>
              <a:t>Submarine + Fish</a:t>
            </a:r>
            <a:endParaRPr b="1" dirty="0"/>
          </a:p>
          <a:p>
            <a:pPr marL="0" lvl="0" indent="0" algn="l" rtl="0">
              <a:lnSpc>
                <a:spcPct val="115000"/>
              </a:lnSpc>
              <a:spcBef>
                <a:spcPts val="1600"/>
              </a:spcBef>
              <a:spcAft>
                <a:spcPts val="0"/>
              </a:spcAft>
              <a:buClr>
                <a:schemeClr val="dk1"/>
              </a:buClr>
              <a:buSzPts val="1100"/>
              <a:buFont typeface="Arial" panose="020B0604020202090204"/>
              <a:buNone/>
            </a:pPr>
            <a:r>
              <a:rPr lang="en-GB" dirty="0"/>
              <a:t>[insert your hybrid image here]</a:t>
            </a:r>
            <a:endParaRPr b="1" dirty="0"/>
          </a:p>
          <a:p>
            <a:pPr marL="0" lvl="0" indent="0" algn="l" rtl="0">
              <a:lnSpc>
                <a:spcPct val="115000"/>
              </a:lnSpc>
              <a:spcBef>
                <a:spcPts val="1600"/>
              </a:spcBef>
              <a:spcAft>
                <a:spcPts val="1600"/>
              </a:spcAft>
              <a:buSzPts val="1400"/>
              <a:buNone/>
            </a:pPr>
            <a:endParaRPr b="1" dirty="0"/>
          </a:p>
        </p:txBody>
      </p:sp>
      <p:sp>
        <p:nvSpPr>
          <p:cNvPr id="163" name="Google Shape;163;p3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GB" b="1" dirty="0"/>
              <a:t>Part 1 vs. Part 2</a:t>
            </a:r>
          </a:p>
          <a:p>
            <a:pPr marL="0" lvl="0" indent="0" algn="l" rtl="0">
              <a:lnSpc>
                <a:spcPct val="115000"/>
              </a:lnSpc>
              <a:spcBef>
                <a:spcPts val="1600"/>
              </a:spcBef>
              <a:spcAft>
                <a:spcPts val="1600"/>
              </a:spcAft>
              <a:buSzPts val="1400"/>
              <a:buNone/>
            </a:pPr>
            <a:r>
              <a:rPr lang="en-GB" dirty="0"/>
              <a:t>[Compare the run-times of Parts 1 and 2 here, as calculated in proj1.ipynb. Which method is faster?]</a:t>
            </a:r>
          </a:p>
          <a:p>
            <a:pPr marL="0" lvl="0" indent="0" algn="l" rtl="0">
              <a:lnSpc>
                <a:spcPct val="115000"/>
              </a:lnSpc>
              <a:spcBef>
                <a:spcPts val="1600"/>
              </a:spcBef>
              <a:spcAft>
                <a:spcPts val="1600"/>
              </a:spcAft>
              <a:buSzPts val="1400"/>
              <a:buNone/>
            </a:pPr>
            <a:r>
              <a:rPr lang="en-GB" dirty="0" err="1">
                <a:latin typeface="Times New Roman" panose="02020603050405020304" pitchFamily="18" charset="0"/>
                <a:cs typeface="Times New Roman" panose="02020603050405020304" pitchFamily="18" charset="0"/>
              </a:rPr>
              <a:t>Pytroch</a:t>
            </a:r>
            <a:r>
              <a:rPr lang="en-GB" dirty="0">
                <a:latin typeface="Times New Roman" panose="02020603050405020304" pitchFamily="18" charset="0"/>
                <a:cs typeface="Times New Roman" panose="02020603050405020304" pitchFamily="18" charset="0"/>
              </a:rPr>
              <a:t> implementation is faster</a:t>
            </a:r>
          </a:p>
        </p:txBody>
      </p:sp>
      <p:pic>
        <p:nvPicPr>
          <p:cNvPr id="2" name="图片 1">
            <a:extLst>
              <a:ext uri="{FF2B5EF4-FFF2-40B4-BE49-F238E27FC236}">
                <a16:creationId xmlns:a16="http://schemas.microsoft.com/office/drawing/2014/main" id="{0C7C0EA0-60CE-9157-54FB-6DE5B00481A5}"/>
              </a:ext>
            </a:extLst>
          </p:cNvPr>
          <p:cNvPicPr>
            <a:picLocks noChangeAspect="1"/>
          </p:cNvPicPr>
          <p:nvPr/>
        </p:nvPicPr>
        <p:blipFill>
          <a:blip r:embed="rId3"/>
          <a:srcRect r="48069"/>
          <a:stretch/>
        </p:blipFill>
        <p:spPr>
          <a:xfrm>
            <a:off x="278637" y="1984601"/>
            <a:ext cx="2586222" cy="213247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a:extLst>
            <a:ext uri="{FF2B5EF4-FFF2-40B4-BE49-F238E27FC236}">
              <a16:creationId xmlns:a16="http://schemas.microsoft.com/office/drawing/2014/main" id="{5594CF72-0756-A8BC-A4A7-FF4744DE8A7F}"/>
            </a:ext>
          </a:extLst>
        </p:cNvPr>
        <p:cNvGrpSpPr/>
        <p:nvPr/>
      </p:nvGrpSpPr>
      <p:grpSpPr>
        <a:xfrm>
          <a:off x="0" y="0"/>
          <a:ext cx="0" cy="0"/>
          <a:chOff x="0" y="0"/>
          <a:chExt cx="0" cy="0"/>
        </a:xfrm>
      </p:grpSpPr>
      <p:sp>
        <p:nvSpPr>
          <p:cNvPr id="161" name="Google Shape;161;p34">
            <a:extLst>
              <a:ext uri="{FF2B5EF4-FFF2-40B4-BE49-F238E27FC236}">
                <a16:creationId xmlns:a16="http://schemas.microsoft.com/office/drawing/2014/main" id="{E500472B-A981-22AB-9260-C8A5B183789F}"/>
              </a:ext>
            </a:extLst>
          </p:cNvPr>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Part 2: Hybrid images with PyTorch</a:t>
            </a:r>
          </a:p>
        </p:txBody>
      </p:sp>
      <p:sp>
        <p:nvSpPr>
          <p:cNvPr id="163" name="Google Shape;163;p34">
            <a:extLst>
              <a:ext uri="{FF2B5EF4-FFF2-40B4-BE49-F238E27FC236}">
                <a16:creationId xmlns:a16="http://schemas.microsoft.com/office/drawing/2014/main" id="{F4A2724C-EF82-2008-7657-BC639D06E7D7}"/>
              </a:ext>
            </a:extLst>
          </p:cNvPr>
          <p:cNvSpPr txBox="1">
            <a:spLocks noGrp="1"/>
          </p:cNvSpPr>
          <p:nvPr>
            <p:ph type="body" idx="2"/>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GB" b="1" dirty="0"/>
              <a:t>Different Image Pairs:</a:t>
            </a:r>
          </a:p>
          <a:p>
            <a:pPr marL="0" lvl="0" indent="0" algn="l" rtl="0">
              <a:lnSpc>
                <a:spcPct val="115000"/>
              </a:lnSpc>
              <a:spcBef>
                <a:spcPts val="1600"/>
              </a:spcBef>
              <a:spcAft>
                <a:spcPts val="1600"/>
              </a:spcAft>
              <a:buSzPts val="1400"/>
              <a:buNone/>
            </a:pPr>
            <a:r>
              <a:rPr lang="en-GB" dirty="0"/>
              <a:t>[Among the previous 5 image pairs, which ones do you think present better hybrid image results? What causes these differences?]</a:t>
            </a:r>
          </a:p>
          <a:p>
            <a:pPr>
              <a:lnSpc>
                <a:spcPct val="100000"/>
              </a:lnSpc>
              <a:buNone/>
            </a:pPr>
            <a:r>
              <a:rPr lang="en-GB" altLang="zh-CN" sz="1200" dirty="0">
                <a:latin typeface="Times New Roman" panose="02020603050405020304" pitchFamily="18" charset="0"/>
                <a:cs typeface="Times New Roman" panose="02020603050405020304" pitchFamily="18" charset="0"/>
              </a:rPr>
              <a:t>Einstein + Marilyn</a:t>
            </a:r>
          </a:p>
          <a:p>
            <a:pPr>
              <a:lnSpc>
                <a:spcPct val="100000"/>
              </a:lnSpc>
              <a:buNone/>
            </a:pPr>
            <a:r>
              <a:rPr lang="en-GB" altLang="zh-CN" sz="1200" dirty="0">
                <a:latin typeface="Times New Roman" panose="02020603050405020304" pitchFamily="18" charset="0"/>
                <a:cs typeface="Times New Roman" panose="02020603050405020304" pitchFamily="18" charset="0"/>
              </a:rPr>
              <a:t>1. </a:t>
            </a:r>
            <a:r>
              <a:rPr lang="en-US" altLang="zh-CN" sz="1200" dirty="0">
                <a:latin typeface="Times New Roman" panose="02020603050405020304" pitchFamily="18" charset="0"/>
                <a:cs typeface="Times New Roman" panose="02020603050405020304" pitchFamily="18" charset="0"/>
              </a:rPr>
              <a:t>Alignment of feature points: such as eyes, mouths, wheels, etc.</a:t>
            </a:r>
          </a:p>
          <a:p>
            <a:pPr>
              <a:lnSpc>
                <a:spcPct val="100000"/>
              </a:lnSpc>
              <a:buNone/>
            </a:pPr>
            <a:r>
              <a:rPr lang="en-US" sz="1200" dirty="0">
                <a:latin typeface="Times New Roman" panose="02020603050405020304" pitchFamily="18" charset="0"/>
                <a:cs typeface="Times New Roman" panose="02020603050405020304" pitchFamily="18" charset="0"/>
              </a:rPr>
              <a:t>2. Images with obvious edges and high-frequency details (such as Einstein's wrinkles) are more likely to extract high-frequency information. Images with a clear overall contour (such as Marilyn's smooth face) are more suitable for extracting low-frequency information.</a:t>
            </a:r>
          </a:p>
          <a:p>
            <a:pPr>
              <a:lnSpc>
                <a:spcPct val="100000"/>
              </a:lnSpc>
              <a:buNone/>
            </a:pPr>
            <a:r>
              <a:rPr lang="en-US" sz="1200" dirty="0">
                <a:latin typeface="Times New Roman" panose="02020603050405020304" pitchFamily="18" charset="0"/>
                <a:cs typeface="Times New Roman" panose="02020603050405020304" pitchFamily="18" charset="0"/>
              </a:rPr>
              <a:t>3. Image pairs with similar structures but different details (such as face to face) have the best effect.</a:t>
            </a:r>
          </a:p>
          <a:p>
            <a:pPr>
              <a:lnSpc>
                <a:spcPct val="100000"/>
              </a:lnSpc>
              <a:buNone/>
            </a:pPr>
            <a:r>
              <a:rPr lang="en-US" sz="1200" dirty="0">
                <a:latin typeface="Times New Roman" panose="02020603050405020304" pitchFamily="18" charset="0"/>
                <a:cs typeface="Times New Roman" panose="02020603050405020304" pitchFamily="18" charset="0"/>
              </a:rPr>
              <a:t>	A large contrast in shape and texture will affect the blending effect.</a:t>
            </a:r>
            <a:endParaRPr lang="en-GB"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881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Part 3</a:t>
            </a:r>
          </a:p>
        </p:txBody>
      </p:sp>
      <p:sp>
        <p:nvSpPr>
          <p:cNvPr id="169" name="Google Shape;169;p3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None/>
            </a:pPr>
            <a:r>
              <a:rPr lang="en-GB" dirty="0"/>
              <a:t>[Consider a 1-channel 5x5 image and a 3x3 filter. What are the output dimensions of a convolution with the following parameters?</a:t>
            </a:r>
          </a:p>
          <a:p>
            <a:pPr marL="0" lvl="0" indent="0" algn="l" rtl="0">
              <a:lnSpc>
                <a:spcPct val="115000"/>
              </a:lnSpc>
              <a:spcBef>
                <a:spcPts val="0"/>
              </a:spcBef>
              <a:spcAft>
                <a:spcPts val="0"/>
              </a:spcAft>
              <a:buClr>
                <a:schemeClr val="dk1"/>
              </a:buClr>
              <a:buSzPts val="1100"/>
              <a:buNone/>
            </a:pPr>
            <a:r>
              <a:rPr lang="en-GB" dirty="0"/>
              <a:t>Stride = 1, padding = 0?</a:t>
            </a:r>
          </a:p>
          <a:p>
            <a:pPr marL="0" lvl="0" indent="0" algn="l" rtl="0">
              <a:lnSpc>
                <a:spcPct val="115000"/>
              </a:lnSpc>
              <a:spcBef>
                <a:spcPts val="0"/>
              </a:spcBef>
              <a:spcAft>
                <a:spcPts val="0"/>
              </a:spcAft>
              <a:buClr>
                <a:schemeClr val="dk1"/>
              </a:buClr>
              <a:buSzPts val="1100"/>
              <a:buNone/>
            </a:pPr>
            <a:r>
              <a:rPr lang="en-GB" dirty="0"/>
              <a:t>Stride = 2, padding = 0?</a:t>
            </a:r>
          </a:p>
          <a:p>
            <a:pPr marL="0" lvl="0" indent="0" algn="l" rtl="0">
              <a:lnSpc>
                <a:spcPct val="115000"/>
              </a:lnSpc>
              <a:spcBef>
                <a:spcPts val="0"/>
              </a:spcBef>
              <a:spcAft>
                <a:spcPts val="0"/>
              </a:spcAft>
              <a:buClr>
                <a:schemeClr val="dk1"/>
              </a:buClr>
              <a:buSzPts val="1100"/>
              <a:buNone/>
            </a:pPr>
            <a:r>
              <a:rPr lang="en-GB" dirty="0"/>
              <a:t>Stride = 1, padding = 1?</a:t>
            </a:r>
          </a:p>
          <a:p>
            <a:pPr marL="0" lvl="0" indent="0" algn="l" rtl="0">
              <a:lnSpc>
                <a:spcPct val="115000"/>
              </a:lnSpc>
              <a:spcBef>
                <a:spcPts val="0"/>
              </a:spcBef>
              <a:spcAft>
                <a:spcPts val="0"/>
              </a:spcAft>
              <a:buClr>
                <a:schemeClr val="dk1"/>
              </a:buClr>
              <a:buSzPts val="1100"/>
              <a:buNone/>
            </a:pPr>
            <a:r>
              <a:rPr lang="en-GB" dirty="0"/>
              <a:t>Stride = 2, padding = 1?]</a:t>
            </a:r>
          </a:p>
          <a:p>
            <a:pPr marL="0" lvl="0" indent="0" algn="l" rtl="0">
              <a:lnSpc>
                <a:spcPct val="115000"/>
              </a:lnSpc>
              <a:spcBef>
                <a:spcPts val="0"/>
              </a:spcBef>
              <a:spcAft>
                <a:spcPts val="0"/>
              </a:spcAft>
              <a:buSzPts val="1400"/>
              <a:buNone/>
            </a:pPr>
            <a:endParaRPr lang="en-GB" dirty="0"/>
          </a:p>
          <a:p>
            <a:pPr marL="342900" lvl="0" indent="-342900" algn="l" rtl="0">
              <a:lnSpc>
                <a:spcPct val="115000"/>
              </a:lnSpc>
              <a:spcBef>
                <a:spcPts val="0"/>
              </a:spcBef>
              <a:spcAft>
                <a:spcPts val="0"/>
              </a:spcAft>
              <a:buSzPts val="1400"/>
              <a:buAutoNum type="arabicPeriod"/>
            </a:pPr>
            <a:r>
              <a:rPr lang="en-GB"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x </a:t>
            </a:r>
            <a:r>
              <a:rPr lang="en-GB" dirty="0">
                <a:latin typeface="Times New Roman" panose="02020603050405020304" pitchFamily="18" charset="0"/>
                <a:cs typeface="Times New Roman" panose="02020603050405020304" pitchFamily="18" charset="0"/>
              </a:rPr>
              <a:t>3</a:t>
            </a:r>
          </a:p>
          <a:p>
            <a:pPr marL="342900" lvl="0" indent="-342900" algn="l" rtl="0">
              <a:lnSpc>
                <a:spcPct val="115000"/>
              </a:lnSpc>
              <a:spcBef>
                <a:spcPts val="0"/>
              </a:spcBef>
              <a:spcAft>
                <a:spcPts val="0"/>
              </a:spcAft>
              <a:buSzPts val="1400"/>
              <a:buAutoNum type="arabicPeriod"/>
            </a:pPr>
            <a:r>
              <a:rPr lang="en-GB" dirty="0">
                <a:latin typeface="Times New Roman" panose="02020603050405020304" pitchFamily="18" charset="0"/>
                <a:cs typeface="Times New Roman" panose="02020603050405020304" pitchFamily="18" charset="0"/>
              </a:rPr>
              <a:t>2 </a:t>
            </a:r>
            <a:r>
              <a:rPr lang="en-US"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2</a:t>
            </a:r>
          </a:p>
          <a:p>
            <a:pPr marL="342900" lvl="0" indent="-342900" algn="l" rtl="0">
              <a:lnSpc>
                <a:spcPct val="115000"/>
              </a:lnSpc>
              <a:spcBef>
                <a:spcPts val="0"/>
              </a:spcBef>
              <a:spcAft>
                <a:spcPts val="0"/>
              </a:spcAft>
              <a:buSzPts val="1400"/>
              <a:buAutoNum type="arabicPeriod"/>
            </a:pPr>
            <a:r>
              <a:rPr lang="en-GB" dirty="0">
                <a:latin typeface="Times New Roman" panose="02020603050405020304" pitchFamily="18" charset="0"/>
                <a:cs typeface="Times New Roman" panose="02020603050405020304" pitchFamily="18" charset="0"/>
              </a:rPr>
              <a:t>5 x 5</a:t>
            </a:r>
          </a:p>
          <a:p>
            <a:pPr marL="342900" lvl="0" indent="-342900" algn="l" rtl="0">
              <a:lnSpc>
                <a:spcPct val="115000"/>
              </a:lnSpc>
              <a:spcBef>
                <a:spcPts val="0"/>
              </a:spcBef>
              <a:spcAft>
                <a:spcPts val="0"/>
              </a:spcAft>
              <a:buSzPts val="1400"/>
              <a:buAutoNum type="arabicPeriod"/>
            </a:pPr>
            <a:r>
              <a:rPr lang="en-GB" dirty="0">
                <a:latin typeface="Times New Roman" panose="02020603050405020304" pitchFamily="18" charset="0"/>
                <a:cs typeface="Times New Roman" panose="02020603050405020304" pitchFamily="18" charset="0"/>
              </a:rPr>
              <a:t>3 x 3</a:t>
            </a:r>
          </a:p>
          <a:p>
            <a:pPr marL="0" lvl="0" indent="0" algn="l" rtl="0">
              <a:lnSpc>
                <a:spcPct val="115000"/>
              </a:lnSpc>
              <a:spcBef>
                <a:spcPts val="0"/>
              </a:spcBef>
              <a:spcAft>
                <a:spcPts val="0"/>
              </a:spcAft>
              <a:buSzPts val="1400"/>
              <a:buNone/>
            </a:pPr>
            <a:endParaRPr lang="en-GB" dirty="0"/>
          </a:p>
          <a:p>
            <a:pPr marL="0" lvl="0" indent="0" algn="l" rtl="0">
              <a:lnSpc>
                <a:spcPct val="115000"/>
              </a:lnSpc>
              <a:spcBef>
                <a:spcPts val="0"/>
              </a:spcBef>
              <a:spcAft>
                <a:spcPts val="0"/>
              </a:spcAft>
              <a:buSzPts val="1400"/>
              <a:buNone/>
            </a:pPr>
            <a:endParaRPr lang="en-GB" dirty="0"/>
          </a:p>
        </p:txBody>
      </p:sp>
      <p:sp>
        <p:nvSpPr>
          <p:cNvPr id="170" name="Google Shape;170;p3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None/>
            </a:pPr>
            <a:r>
              <a:rPr lang="en-GB" dirty="0"/>
              <a:t>[What are the input &amp; output dimensions of the convolutions of the dog image and a 3x3 filter  with the following parameters: </a:t>
            </a:r>
          </a:p>
          <a:p>
            <a:pPr marL="0" lvl="0" indent="0" algn="l" rtl="0">
              <a:lnSpc>
                <a:spcPct val="115000"/>
              </a:lnSpc>
              <a:spcBef>
                <a:spcPts val="0"/>
              </a:spcBef>
              <a:spcAft>
                <a:spcPts val="0"/>
              </a:spcAft>
              <a:buClr>
                <a:schemeClr val="dk1"/>
              </a:buClr>
              <a:buSzPts val="1100"/>
              <a:buNone/>
            </a:pPr>
            <a:r>
              <a:rPr lang="en-GB" dirty="0"/>
              <a:t>Stride = 1, padding = 0</a:t>
            </a:r>
          </a:p>
          <a:p>
            <a:pPr marL="0" lvl="0" indent="0" algn="l" rtl="0">
              <a:lnSpc>
                <a:spcPct val="115000"/>
              </a:lnSpc>
              <a:spcBef>
                <a:spcPts val="0"/>
              </a:spcBef>
              <a:spcAft>
                <a:spcPts val="0"/>
              </a:spcAft>
              <a:buClr>
                <a:schemeClr val="dk1"/>
              </a:buClr>
              <a:buSzPts val="1100"/>
              <a:buNone/>
            </a:pPr>
            <a:r>
              <a:rPr lang="en-GB" dirty="0"/>
              <a:t>Stride = 2, padding = 0</a:t>
            </a:r>
          </a:p>
          <a:p>
            <a:pPr marL="0" lvl="0" indent="0" algn="l" rtl="0">
              <a:lnSpc>
                <a:spcPct val="115000"/>
              </a:lnSpc>
              <a:spcBef>
                <a:spcPts val="0"/>
              </a:spcBef>
              <a:spcAft>
                <a:spcPts val="0"/>
              </a:spcAft>
              <a:buClr>
                <a:schemeClr val="dk1"/>
              </a:buClr>
              <a:buSzPts val="1100"/>
              <a:buNone/>
            </a:pPr>
            <a:r>
              <a:rPr lang="en-GB" dirty="0"/>
              <a:t>Stride = 1, padding = 1</a:t>
            </a:r>
          </a:p>
          <a:p>
            <a:pPr marL="0" lvl="0" indent="0" algn="l" rtl="0">
              <a:lnSpc>
                <a:spcPct val="115000"/>
              </a:lnSpc>
              <a:spcBef>
                <a:spcPts val="0"/>
              </a:spcBef>
              <a:spcAft>
                <a:spcPts val="0"/>
              </a:spcAft>
              <a:buClr>
                <a:schemeClr val="dk1"/>
              </a:buClr>
              <a:buSzPts val="1100"/>
              <a:buNone/>
            </a:pPr>
            <a:r>
              <a:rPr lang="en-GB" dirty="0"/>
              <a:t>Stride = 2, padding = 1?]</a:t>
            </a:r>
          </a:p>
          <a:p>
            <a:pPr marL="0" lvl="0" indent="0" algn="l" rtl="0">
              <a:lnSpc>
                <a:spcPct val="115000"/>
              </a:lnSpc>
              <a:spcBef>
                <a:spcPts val="0"/>
              </a:spcBef>
              <a:spcAft>
                <a:spcPts val="0"/>
              </a:spcAft>
              <a:buClr>
                <a:schemeClr val="dk1"/>
              </a:buClr>
              <a:buSzPts val="1100"/>
              <a:buFont typeface="Arial" panose="020B0604020202090204"/>
              <a:buNone/>
            </a:pPr>
            <a:endParaRPr lang="en-GB" dirty="0"/>
          </a:p>
          <a:p>
            <a:pPr marL="0" lvl="0" indent="0" algn="l" rtl="0">
              <a:lnSpc>
                <a:spcPct val="115000"/>
              </a:lnSpc>
              <a:spcBef>
                <a:spcPts val="0"/>
              </a:spcBef>
              <a:spcAft>
                <a:spcPts val="0"/>
              </a:spcAft>
              <a:buSzPts val="1400"/>
              <a:buNone/>
            </a:pPr>
            <a:r>
              <a:rPr lang="en-GB"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359 x 408 x 3</a:t>
            </a:r>
            <a:endParaRPr lang="en-GB" dirty="0">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SzPts val="1400"/>
              <a:buNone/>
            </a:pPr>
            <a:r>
              <a:rPr lang="en-GB" dirty="0">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180 x 204 x 3</a:t>
            </a:r>
          </a:p>
          <a:p>
            <a:pPr marL="0" lvl="0" indent="0" algn="l" rtl="0">
              <a:lnSpc>
                <a:spcPct val="115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3. </a:t>
            </a:r>
            <a:r>
              <a:rPr lang="en-US" altLang="zh-CN" dirty="0">
                <a:latin typeface="Times New Roman" panose="02020603050405020304" pitchFamily="18" charset="0"/>
                <a:cs typeface="Times New Roman" panose="02020603050405020304" pitchFamily="18" charset="0"/>
              </a:rPr>
              <a:t>361 x 410 x 3</a:t>
            </a:r>
          </a:p>
          <a:p>
            <a:pPr marL="0" lvl="0" indent="0" algn="l" rtl="0">
              <a:lnSpc>
                <a:spcPct val="115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4. </a:t>
            </a:r>
            <a:r>
              <a:rPr lang="en-US" altLang="zh-CN" dirty="0">
                <a:latin typeface="Times New Roman" panose="02020603050405020304" pitchFamily="18" charset="0"/>
                <a:cs typeface="Times New Roman" panose="02020603050405020304" pitchFamily="18" charset="0"/>
              </a:rPr>
              <a:t>181 x 205 x3</a:t>
            </a:r>
            <a:endParaRPr lang="en-GB" dirty="0">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SzPts val="1400"/>
              <a:buNone/>
            </a:pPr>
            <a:endParaRPr lang="en-GB"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Part 3</a:t>
            </a:r>
          </a:p>
        </p:txBody>
      </p:sp>
      <p:sp>
        <p:nvSpPr>
          <p:cNvPr id="176" name="Google Shape;176;p3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GB" dirty="0"/>
              <a:t>[How many filters did we apply to the dog image?]</a:t>
            </a:r>
          </a:p>
          <a:p>
            <a:pPr marL="0" lvl="0" indent="0" algn="l" rtl="0">
              <a:lnSpc>
                <a:spcPct val="115000"/>
              </a:lnSpc>
              <a:spcBef>
                <a:spcPts val="0"/>
              </a:spcBef>
              <a:spcAft>
                <a:spcPts val="0"/>
              </a:spcAft>
              <a:buSzPts val="1400"/>
              <a:buNone/>
            </a:pPr>
            <a:endParaRPr lang="en-GB" dirty="0"/>
          </a:p>
          <a:p>
            <a:pPr>
              <a:lnSpc>
                <a:spcPct val="100000"/>
              </a:lnSpc>
              <a:buNone/>
            </a:pPr>
            <a:r>
              <a:rPr lang="en-GB" sz="1200" dirty="0">
                <a:latin typeface="Times New Roman" panose="02020603050405020304" pitchFamily="18" charset="0"/>
                <a:cs typeface="Times New Roman" panose="02020603050405020304" pitchFamily="18" charset="0"/>
              </a:rPr>
              <a:t>[</a:t>
            </a:r>
            <a:r>
              <a:rPr lang="en-GB" sz="1200" dirty="0" err="1">
                <a:latin typeface="Times New Roman" panose="02020603050405020304" pitchFamily="18" charset="0"/>
                <a:cs typeface="Times New Roman" panose="02020603050405020304" pitchFamily="18" charset="0"/>
              </a:rPr>
              <a:t>identity_filter</a:t>
            </a:r>
            <a:r>
              <a:rPr lang="en-GB" sz="1200" dirty="0">
                <a:latin typeface="Times New Roman" panose="02020603050405020304" pitchFamily="18" charset="0"/>
                <a:cs typeface="Times New Roman" panose="02020603050405020304" pitchFamily="18" charset="0"/>
              </a:rPr>
              <a:t>], </a:t>
            </a:r>
          </a:p>
          <a:p>
            <a:pPr>
              <a:lnSpc>
                <a:spcPct val="100000"/>
              </a:lnSpc>
              <a:buNone/>
            </a:pPr>
            <a:r>
              <a:rPr lang="en-GB" sz="1200" dirty="0">
                <a:latin typeface="Times New Roman" panose="02020603050405020304" pitchFamily="18" charset="0"/>
                <a:cs typeface="Times New Roman" panose="02020603050405020304" pitchFamily="18" charset="0"/>
              </a:rPr>
              <a:t>[</a:t>
            </a:r>
            <a:r>
              <a:rPr lang="en-GB" sz="1200" dirty="0" err="1">
                <a:latin typeface="Times New Roman" panose="02020603050405020304" pitchFamily="18" charset="0"/>
                <a:cs typeface="Times New Roman" panose="02020603050405020304" pitchFamily="18" charset="0"/>
              </a:rPr>
              <a:t>blur_filter</a:t>
            </a:r>
            <a:r>
              <a:rPr lang="en-GB" sz="1200" dirty="0">
                <a:latin typeface="Times New Roman" panose="02020603050405020304" pitchFamily="18" charset="0"/>
                <a:cs typeface="Times New Roman" panose="02020603050405020304" pitchFamily="18" charset="0"/>
              </a:rPr>
              <a:t>],</a:t>
            </a:r>
          </a:p>
          <a:p>
            <a:pPr>
              <a:lnSpc>
                <a:spcPct val="100000"/>
              </a:lnSpc>
              <a:buNone/>
            </a:pPr>
            <a:r>
              <a:rPr lang="en-GB" sz="1200" dirty="0">
                <a:latin typeface="Times New Roman" panose="02020603050405020304" pitchFamily="18" charset="0"/>
                <a:cs typeface="Times New Roman" panose="02020603050405020304" pitchFamily="18" charset="0"/>
              </a:rPr>
              <a:t>[</a:t>
            </a:r>
            <a:r>
              <a:rPr lang="en-GB" sz="1200" dirty="0" err="1">
                <a:latin typeface="Times New Roman" panose="02020603050405020304" pitchFamily="18" charset="0"/>
                <a:cs typeface="Times New Roman" panose="02020603050405020304" pitchFamily="18" charset="0"/>
              </a:rPr>
              <a:t>sobel_filter</a:t>
            </a:r>
            <a:r>
              <a:rPr lang="en-GB" sz="1200" dirty="0">
                <a:latin typeface="Times New Roman" panose="02020603050405020304" pitchFamily="18" charset="0"/>
                <a:cs typeface="Times New Roman" panose="02020603050405020304" pitchFamily="18" charset="0"/>
              </a:rPr>
              <a:t>], </a:t>
            </a:r>
          </a:p>
          <a:p>
            <a:pPr>
              <a:lnSpc>
                <a:spcPct val="100000"/>
              </a:lnSpc>
              <a:buNone/>
            </a:pPr>
            <a:r>
              <a:rPr lang="en-GB" sz="1200" dirty="0">
                <a:latin typeface="Times New Roman" panose="02020603050405020304" pitchFamily="18" charset="0"/>
                <a:cs typeface="Times New Roman" panose="02020603050405020304" pitchFamily="18" charset="0"/>
              </a:rPr>
              <a:t>[</a:t>
            </a:r>
            <a:r>
              <a:rPr lang="en-GB" sz="1200" dirty="0" err="1">
                <a:latin typeface="Times New Roman" panose="02020603050405020304" pitchFamily="18" charset="0"/>
                <a:cs typeface="Times New Roman" panose="02020603050405020304" pitchFamily="18" charset="0"/>
              </a:rPr>
              <a:t>laplacian_filter</a:t>
            </a:r>
            <a:r>
              <a:rPr lang="en-GB" sz="1200" dirty="0">
                <a:latin typeface="Times New Roman" panose="02020603050405020304" pitchFamily="18" charset="0"/>
                <a:cs typeface="Times New Roman" panose="02020603050405020304" pitchFamily="18" charset="0"/>
              </a:rPr>
              <a:t>],</a:t>
            </a:r>
          </a:p>
          <a:p>
            <a:pPr marL="0" lvl="0" indent="0" algn="l" rtl="0">
              <a:lnSpc>
                <a:spcPct val="115000"/>
              </a:lnSpc>
              <a:spcBef>
                <a:spcPts val="0"/>
              </a:spcBef>
              <a:spcAft>
                <a:spcPts val="0"/>
              </a:spcAft>
              <a:buSzPts val="1400"/>
              <a:buNone/>
            </a:pPr>
            <a:endParaRPr lang="en-GB" dirty="0"/>
          </a:p>
          <a:p>
            <a:pPr marL="0" lvl="0" indent="0" algn="l" rtl="0">
              <a:lnSpc>
                <a:spcPct val="115000"/>
              </a:lnSpc>
              <a:spcBef>
                <a:spcPts val="0"/>
              </a:spcBef>
              <a:spcAft>
                <a:spcPts val="0"/>
              </a:spcAft>
              <a:buSzPts val="1400"/>
              <a:buNone/>
            </a:pPr>
            <a:endParaRPr lang="en-GB" dirty="0"/>
          </a:p>
          <a:p>
            <a:pPr marL="0" lvl="0" indent="0" algn="l" rtl="0">
              <a:lnSpc>
                <a:spcPct val="115000"/>
              </a:lnSpc>
              <a:spcBef>
                <a:spcPts val="0"/>
              </a:spcBef>
              <a:spcAft>
                <a:spcPts val="0"/>
              </a:spcAft>
              <a:buSzPts val="1400"/>
              <a:buNone/>
            </a:pPr>
            <a:endParaRPr lang="en-GB" dirty="0"/>
          </a:p>
          <a:p>
            <a:pPr marL="0" lvl="0" indent="0" algn="l" rtl="0">
              <a:lnSpc>
                <a:spcPct val="115000"/>
              </a:lnSpc>
              <a:spcBef>
                <a:spcPts val="0"/>
              </a:spcBef>
              <a:spcAft>
                <a:spcPts val="0"/>
              </a:spcAft>
              <a:buSzPts val="1400"/>
              <a:buNone/>
            </a:pPr>
            <a:endParaRPr lang="en-GB" dirty="0"/>
          </a:p>
        </p:txBody>
      </p:sp>
      <p:sp>
        <p:nvSpPr>
          <p:cNvPr id="177" name="Google Shape;177;p3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None/>
            </a:pPr>
            <a:r>
              <a:rPr lang="en-GB" dirty="0"/>
              <a:t>[Why do the output dimensions adhere to the equations given in the instructions handout?]</a:t>
            </a:r>
          </a:p>
          <a:p>
            <a:pPr marL="0" lvl="0" indent="0" algn="l" rtl="0">
              <a:lnSpc>
                <a:spcPct val="115000"/>
              </a:lnSpc>
              <a:spcBef>
                <a:spcPts val="0"/>
              </a:spcBef>
              <a:spcAft>
                <a:spcPts val="0"/>
              </a:spcAft>
              <a:buClr>
                <a:schemeClr val="dk1"/>
              </a:buClr>
              <a:buSzPts val="1100"/>
              <a:buFont typeface="Arial" panose="020B0604020202090204"/>
              <a:buNone/>
            </a:pPr>
            <a:endParaRPr lang="en-GB" dirty="0"/>
          </a:p>
          <a:p>
            <a:pPr>
              <a:lnSpc>
                <a:spcPct val="100000"/>
              </a:lnSpc>
              <a:buNone/>
            </a:pPr>
            <a:r>
              <a:rPr lang="en-US" altLang="zh-CN" sz="1200" dirty="0">
                <a:latin typeface="Times New Roman" panose="02020603050405020304" pitchFamily="18" charset="0"/>
                <a:cs typeface="Times New Roman" panose="02020603050405020304" pitchFamily="18" charset="0"/>
              </a:rPr>
              <a:t>The output dimensions follow the equations because they calculate how many times the kernel can slide over the input image, considering the stride and padding. Each step of the kernel must fully fit within the padded input, and the equations ensure this by dividing the effective input size by how much the kernel shifts each time (stride), accounting for padding.</a:t>
            </a:r>
            <a:endParaRPr lang="en-GB" sz="1200" dirty="0">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SzPts val="1400"/>
              <a:buNone/>
            </a:pPr>
            <a:endParaRPr lang="en-GB" dirty="0"/>
          </a:p>
          <a:p>
            <a:pPr marL="0" lvl="0" indent="0" algn="l" rtl="0">
              <a:lnSpc>
                <a:spcPct val="115000"/>
              </a:lnSpc>
              <a:spcBef>
                <a:spcPts val="0"/>
              </a:spcBef>
              <a:spcAft>
                <a:spcPts val="0"/>
              </a:spcAft>
              <a:buSzPts val="1400"/>
              <a:buNone/>
            </a:pPr>
            <a:endParaRPr lang="en-GB"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Part 3</a:t>
            </a:r>
          </a:p>
        </p:txBody>
      </p:sp>
      <p:sp>
        <p:nvSpPr>
          <p:cNvPr id="183" name="Google Shape;183;p37"/>
          <p:cNvSpPr txBox="1">
            <a:spLocks noGrp="1"/>
          </p:cNvSpPr>
          <p:nvPr>
            <p:ph type="body" idx="1"/>
          </p:nvPr>
        </p:nvSpPr>
        <p:spPr>
          <a:xfrm>
            <a:off x="311699" y="1152475"/>
            <a:ext cx="8365289"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dirty="0"/>
              <a:t>[What is the intuition behind this equation?]</a:t>
            </a:r>
          </a:p>
          <a:p>
            <a:pPr marL="0" lvl="0" indent="0" algn="l" rtl="0">
              <a:lnSpc>
                <a:spcPct val="115000"/>
              </a:lnSpc>
              <a:spcBef>
                <a:spcPts val="0"/>
              </a:spcBef>
              <a:spcAft>
                <a:spcPts val="0"/>
              </a:spcAft>
              <a:buSzPts val="1400"/>
              <a:buNone/>
            </a:pPr>
            <a:endParaRPr lang="en-US" dirty="0"/>
          </a:p>
          <a:p>
            <a:pPr>
              <a:lnSpc>
                <a:spcPct val="100000"/>
              </a:lnSpc>
              <a:buNone/>
            </a:pPr>
            <a:r>
              <a:rPr lang="en-US" sz="1200" dirty="0">
                <a:latin typeface="Times New Roman" panose="02020603050405020304" pitchFamily="18" charset="0"/>
                <a:cs typeface="Times New Roman" panose="02020603050405020304" pitchFamily="18" charset="0"/>
              </a:rPr>
              <a:t>The </a:t>
            </a:r>
            <a:r>
              <a:rPr lang="en-US" altLang="zh-CN" sz="1200" dirty="0">
                <a:latin typeface="Times New Roman" panose="02020603050405020304" pitchFamily="18" charset="0"/>
                <a:cs typeface="Times New Roman" panose="02020603050405020304" pitchFamily="18" charset="0"/>
              </a:rPr>
              <a:t>numerator represents the total effective length available for kernel movement, after accounting for padding and kernel size. Dividing by the stride gives the number of steps the kernel can move across the input. The addition of 1 accounts for the initial position of the kernel at the beginning of the input. Thus, the formula ensures that the kernel remains fully within the padded input at each step, producing valid output dimensions.</a:t>
            </a:r>
            <a:endParaRPr lang="en-GB"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Part 3</a:t>
            </a:r>
          </a:p>
        </p:txBody>
      </p:sp>
      <p:sp>
        <p:nvSpPr>
          <p:cNvPr id="190" name="Google Shape;190;p3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GB"/>
              <a:t>[insert visualization 0 here]</a:t>
            </a:r>
          </a:p>
        </p:txBody>
      </p:sp>
      <p:sp>
        <p:nvSpPr>
          <p:cNvPr id="191" name="Google Shape;191;p3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GB"/>
              <a:t>[insert visualization 1 here]</a:t>
            </a:r>
          </a:p>
        </p:txBody>
      </p:sp>
      <p:pic>
        <p:nvPicPr>
          <p:cNvPr id="3" name="图片 2">
            <a:extLst>
              <a:ext uri="{FF2B5EF4-FFF2-40B4-BE49-F238E27FC236}">
                <a16:creationId xmlns:a16="http://schemas.microsoft.com/office/drawing/2014/main" id="{2B55DE25-C8CD-A1B8-E3A7-BD07357C2FE7}"/>
              </a:ext>
            </a:extLst>
          </p:cNvPr>
          <p:cNvPicPr>
            <a:picLocks noChangeAspect="1"/>
          </p:cNvPicPr>
          <p:nvPr/>
        </p:nvPicPr>
        <p:blipFill>
          <a:blip r:embed="rId3"/>
          <a:stretch>
            <a:fillRect/>
          </a:stretch>
        </p:blipFill>
        <p:spPr>
          <a:xfrm>
            <a:off x="340876" y="1689481"/>
            <a:ext cx="2771775" cy="2400300"/>
          </a:xfrm>
          <a:prstGeom prst="rect">
            <a:avLst/>
          </a:prstGeom>
        </p:spPr>
      </p:pic>
      <p:pic>
        <p:nvPicPr>
          <p:cNvPr id="5" name="图片 4">
            <a:extLst>
              <a:ext uri="{FF2B5EF4-FFF2-40B4-BE49-F238E27FC236}">
                <a16:creationId xmlns:a16="http://schemas.microsoft.com/office/drawing/2014/main" id="{FDC2E0F4-29FB-48D0-6EA7-8B110A5163B9}"/>
              </a:ext>
            </a:extLst>
          </p:cNvPr>
          <p:cNvPicPr>
            <a:picLocks noChangeAspect="1"/>
          </p:cNvPicPr>
          <p:nvPr/>
        </p:nvPicPr>
        <p:blipFill>
          <a:blip r:embed="rId4"/>
          <a:stretch>
            <a:fillRect/>
          </a:stretch>
        </p:blipFill>
        <p:spPr>
          <a:xfrm>
            <a:off x="4832400" y="1660525"/>
            <a:ext cx="2771775" cy="24003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Part 3</a:t>
            </a:r>
          </a:p>
        </p:txBody>
      </p:sp>
      <p:sp>
        <p:nvSpPr>
          <p:cNvPr id="197" name="Google Shape;197;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GB"/>
              <a:t>[insert visualization 2 here]</a:t>
            </a:r>
          </a:p>
        </p:txBody>
      </p:sp>
      <p:sp>
        <p:nvSpPr>
          <p:cNvPr id="198" name="Google Shape;198;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GB"/>
              <a:t>[insert visualization 3 here]</a:t>
            </a:r>
          </a:p>
        </p:txBody>
      </p:sp>
      <p:pic>
        <p:nvPicPr>
          <p:cNvPr id="3" name="图片 2">
            <a:extLst>
              <a:ext uri="{FF2B5EF4-FFF2-40B4-BE49-F238E27FC236}">
                <a16:creationId xmlns:a16="http://schemas.microsoft.com/office/drawing/2014/main" id="{9ADB2B67-A9E6-C03A-A49E-0A14E2AA7475}"/>
              </a:ext>
            </a:extLst>
          </p:cNvPr>
          <p:cNvPicPr>
            <a:picLocks noChangeAspect="1"/>
          </p:cNvPicPr>
          <p:nvPr/>
        </p:nvPicPr>
        <p:blipFill>
          <a:blip r:embed="rId3"/>
          <a:stretch>
            <a:fillRect/>
          </a:stretch>
        </p:blipFill>
        <p:spPr>
          <a:xfrm>
            <a:off x="344800" y="1826837"/>
            <a:ext cx="2771775" cy="2400300"/>
          </a:xfrm>
          <a:prstGeom prst="rect">
            <a:avLst/>
          </a:prstGeom>
        </p:spPr>
      </p:pic>
      <p:pic>
        <p:nvPicPr>
          <p:cNvPr id="5" name="图片 4">
            <a:extLst>
              <a:ext uri="{FF2B5EF4-FFF2-40B4-BE49-F238E27FC236}">
                <a16:creationId xmlns:a16="http://schemas.microsoft.com/office/drawing/2014/main" id="{76FAE78C-5025-B0BF-239D-4014A98C59D7}"/>
              </a:ext>
            </a:extLst>
          </p:cNvPr>
          <p:cNvPicPr>
            <a:picLocks noChangeAspect="1"/>
          </p:cNvPicPr>
          <p:nvPr/>
        </p:nvPicPr>
        <p:blipFill>
          <a:blip r:embed="rId4"/>
          <a:stretch>
            <a:fillRect/>
          </a:stretch>
        </p:blipFill>
        <p:spPr>
          <a:xfrm>
            <a:off x="5018836" y="1791518"/>
            <a:ext cx="2771775" cy="24003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dirty="0"/>
              <a:t>Part 1: Image filtering</a:t>
            </a:r>
          </a:p>
        </p:txBody>
      </p:sp>
      <p:sp>
        <p:nvSpPr>
          <p:cNvPr id="106" name="Google Shape;106;p2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r>
              <a:rPr lang="en-GB" dirty="0"/>
              <a:t>[insert visualization of Gaussian kernel from proj1.ipynb here]</a:t>
            </a:r>
          </a:p>
        </p:txBody>
      </p:sp>
      <p:sp>
        <p:nvSpPr>
          <p:cNvPr id="107" name="Google Shape;107;p2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algn="l">
              <a:lnSpc>
                <a:spcPct val="100000"/>
              </a:lnSpc>
              <a:buNone/>
            </a:pPr>
            <a:r>
              <a:rPr lang="en-US" altLang="zh-CN" sz="1200" b="0" i="0" dirty="0">
                <a:effectLst/>
                <a:latin typeface="Times New Roman" panose="02020603050405020304" pitchFamily="18" charset="0"/>
                <a:cs typeface="Times New Roman" panose="02020603050405020304" pitchFamily="18" charset="0"/>
              </a:rPr>
              <a:t>First calculates the required padding size. </a:t>
            </a:r>
            <a:r>
              <a:rPr lang="en-US" altLang="zh-CN" sz="1200" b="0" i="0" dirty="0" err="1">
                <a:effectLst/>
                <a:latin typeface="Times New Roman" panose="02020603050405020304" pitchFamily="18" charset="0"/>
                <a:cs typeface="Times New Roman" panose="02020603050405020304" pitchFamily="18" charset="0"/>
              </a:rPr>
              <a:t>pad_h</a:t>
            </a:r>
            <a:r>
              <a:rPr lang="en-US" altLang="zh-CN" sz="1200" b="0" i="0" dirty="0">
                <a:effectLst/>
                <a:latin typeface="Times New Roman" panose="02020603050405020304" pitchFamily="18" charset="0"/>
                <a:cs typeface="Times New Roman" panose="02020603050405020304" pitchFamily="18" charset="0"/>
              </a:rPr>
              <a:t> = k // 2 and </a:t>
            </a:r>
            <a:r>
              <a:rPr lang="en-US" altLang="zh-CN" sz="1200" b="0" i="0" dirty="0" err="1">
                <a:effectLst/>
                <a:latin typeface="Times New Roman" panose="02020603050405020304" pitchFamily="18" charset="0"/>
                <a:cs typeface="Times New Roman" panose="02020603050405020304" pitchFamily="18" charset="0"/>
              </a:rPr>
              <a:t>pad_w</a:t>
            </a:r>
            <a:r>
              <a:rPr lang="en-US" altLang="zh-CN" sz="1200" b="0" i="0" dirty="0">
                <a:effectLst/>
                <a:latin typeface="Times New Roman" panose="02020603050405020304" pitchFamily="18" charset="0"/>
                <a:cs typeface="Times New Roman" panose="02020603050405020304" pitchFamily="18" charset="0"/>
              </a:rPr>
              <a:t> = j // 2, where k and j are the height and width of the filter respectively.</a:t>
            </a:r>
          </a:p>
          <a:p>
            <a:pPr algn="l">
              <a:lnSpc>
                <a:spcPct val="100000"/>
              </a:lnSpc>
              <a:buNone/>
            </a:pPr>
            <a:r>
              <a:rPr lang="en-US" altLang="zh-CN" sz="1200" b="0" i="0" dirty="0">
                <a:effectLst/>
                <a:latin typeface="Times New Roman" panose="02020603050405020304" pitchFamily="18" charset="0"/>
                <a:cs typeface="Times New Roman" panose="02020603050405020304" pitchFamily="18" charset="0"/>
              </a:rPr>
              <a:t>The </a:t>
            </a:r>
            <a:r>
              <a:rPr lang="en-US" altLang="zh-CN" sz="1200" b="0" i="0" dirty="0" err="1">
                <a:effectLst/>
                <a:latin typeface="Times New Roman" panose="02020603050405020304" pitchFamily="18" charset="0"/>
                <a:cs typeface="Times New Roman" panose="02020603050405020304" pitchFamily="18" charset="0"/>
              </a:rPr>
              <a:t>np.pad</a:t>
            </a:r>
            <a:r>
              <a:rPr lang="en-US" altLang="zh-CN" sz="1200" b="0" i="0" dirty="0">
                <a:effectLst/>
                <a:latin typeface="Times New Roman" panose="02020603050405020304" pitchFamily="18" charset="0"/>
                <a:cs typeface="Times New Roman" panose="02020603050405020304" pitchFamily="18" charset="0"/>
              </a:rPr>
              <a:t> function is used to perform zero-padding on the image.</a:t>
            </a:r>
          </a:p>
          <a:p>
            <a:pPr algn="l">
              <a:lnSpc>
                <a:spcPct val="100000"/>
              </a:lnSpc>
              <a:buNone/>
            </a:pPr>
            <a:r>
              <a:rPr lang="en-US" altLang="zh-CN" sz="1200" b="0" i="0" dirty="0">
                <a:effectLst/>
                <a:latin typeface="Times New Roman" panose="02020603050405020304" pitchFamily="18" charset="0"/>
                <a:cs typeface="Times New Roman" panose="02020603050405020304" pitchFamily="18" charset="0"/>
              </a:rPr>
              <a:t>The function processes each channel of the image separately. For each pixel position (y, x) in the image,  extract a region (patch) with the same size as the filter from the padded image. Calculate the sum of the element-wise products (dot product) between this region and the filter: </a:t>
            </a:r>
            <a:r>
              <a:rPr lang="en-US" altLang="zh-CN" sz="1200" b="0" i="0" dirty="0" err="1">
                <a:effectLst/>
                <a:latin typeface="Times New Roman" panose="02020603050405020304" pitchFamily="18" charset="0"/>
                <a:cs typeface="Times New Roman" panose="02020603050405020304" pitchFamily="18" charset="0"/>
              </a:rPr>
              <a:t>np.sum</a:t>
            </a:r>
            <a:r>
              <a:rPr lang="en-US" altLang="zh-CN" sz="1200" b="0" i="0" dirty="0">
                <a:effectLst/>
                <a:latin typeface="Times New Roman" panose="02020603050405020304" pitchFamily="18" charset="0"/>
                <a:cs typeface="Times New Roman" panose="02020603050405020304" pitchFamily="18" charset="0"/>
              </a:rPr>
              <a:t>(patch * filter). Store the result at the corresponding position in the output image. A stride of 1 is used. The convolution results are calculated pixel by pixel through a three-layer nested loop (channels, rows, columns). </a:t>
            </a:r>
          </a:p>
        </p:txBody>
      </p:sp>
      <p:pic>
        <p:nvPicPr>
          <p:cNvPr id="3" name="图片 2">
            <a:extLst>
              <a:ext uri="{FF2B5EF4-FFF2-40B4-BE49-F238E27FC236}">
                <a16:creationId xmlns:a16="http://schemas.microsoft.com/office/drawing/2014/main" id="{D2479C4B-059E-FD00-F116-81436CF82659}"/>
              </a:ext>
            </a:extLst>
          </p:cNvPr>
          <p:cNvPicPr>
            <a:picLocks noChangeAspect="1"/>
          </p:cNvPicPr>
          <p:nvPr/>
        </p:nvPicPr>
        <p:blipFill>
          <a:blip r:embed="rId3"/>
          <a:stretch>
            <a:fillRect/>
          </a:stretch>
        </p:blipFill>
        <p:spPr>
          <a:xfrm>
            <a:off x="311700" y="1896978"/>
            <a:ext cx="3619500" cy="438150"/>
          </a:xfrm>
          <a:prstGeom prst="rect">
            <a:avLst/>
          </a:prstGeom>
        </p:spPr>
      </p:pic>
      <p:pic>
        <p:nvPicPr>
          <p:cNvPr id="5" name="图片 4">
            <a:extLst>
              <a:ext uri="{FF2B5EF4-FFF2-40B4-BE49-F238E27FC236}">
                <a16:creationId xmlns:a16="http://schemas.microsoft.com/office/drawing/2014/main" id="{FCCC4F6A-9B46-6A74-F0A7-C6E01C3DDC1B}"/>
              </a:ext>
            </a:extLst>
          </p:cNvPr>
          <p:cNvPicPr>
            <a:picLocks noChangeAspect="1"/>
          </p:cNvPicPr>
          <p:nvPr/>
        </p:nvPicPr>
        <p:blipFill>
          <a:blip r:embed="rId4"/>
          <a:stretch>
            <a:fillRect/>
          </a:stretch>
        </p:blipFill>
        <p:spPr>
          <a:xfrm>
            <a:off x="873675" y="2469878"/>
            <a:ext cx="2495550" cy="23622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Conclusion</a:t>
            </a:r>
          </a:p>
        </p:txBody>
      </p:sp>
      <p:sp>
        <p:nvSpPr>
          <p:cNvPr id="204" name="Google Shape;204;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GB" dirty="0"/>
              <a:t>[How does varying the cutoff frequency value or swapping images within a pair influences the resulting hybrid image?]</a:t>
            </a:r>
          </a:p>
          <a:p>
            <a:pPr indent="-317500">
              <a:lnSpc>
                <a:spcPct val="100000"/>
              </a:lnSpc>
              <a:buSzPts val="1400"/>
              <a:buNone/>
            </a:pPr>
            <a:r>
              <a:rPr lang="en-US" altLang="zh-CN" sz="1200" dirty="0">
                <a:latin typeface="Times New Roman" panose="02020603050405020304" pitchFamily="18" charset="0"/>
                <a:cs typeface="Times New Roman" panose="02020603050405020304" pitchFamily="18" charset="0"/>
              </a:rPr>
              <a:t>Varying cutoff frequency changes the amount of high and low-frequency content from each image. A higher cutoff retains more detail , which means less blur, while a lower cutoff removes more high-frequency information, which means more blur, impacting which image dominates perception at different viewing distances.</a:t>
            </a:r>
          </a:p>
          <a:p>
            <a:pPr indent="-317500">
              <a:lnSpc>
                <a:spcPct val="100000"/>
              </a:lnSpc>
              <a:buSzPts val="1400"/>
              <a:buNone/>
            </a:pPr>
            <a:endParaRPr lang="en-US" sz="1200" dirty="0">
              <a:latin typeface="Times New Roman" panose="02020603050405020304" pitchFamily="18" charset="0"/>
              <a:cs typeface="Times New Roman" panose="02020603050405020304" pitchFamily="18" charset="0"/>
            </a:endParaRPr>
          </a:p>
          <a:p>
            <a:pPr indent="-317500">
              <a:lnSpc>
                <a:spcPct val="100000"/>
              </a:lnSpc>
              <a:buSzPts val="1400"/>
              <a:buNone/>
            </a:pPr>
            <a:r>
              <a:rPr lang="en-US" altLang="zh-CN" sz="1200" dirty="0">
                <a:latin typeface="Times New Roman" panose="02020603050405020304" pitchFamily="18" charset="0"/>
                <a:cs typeface="Times New Roman" panose="02020603050405020304" pitchFamily="18" charset="0"/>
              </a:rPr>
              <a:t>Swapping images changes which image contributes high vs. low frequencies. This alters the hybrid image's perceptual dominance: the image providing high frequencies tends to be more noticeable at close range, while the low-frequency image is more visible from afar.</a:t>
            </a:r>
            <a:endParaRPr lang="en-GB"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dirty="0"/>
              <a:t>Part 4: </a:t>
            </a:r>
            <a:r>
              <a:rPr lang="en-US" dirty="0"/>
              <a:t>Frequency Compression and Image Filtering</a:t>
            </a:r>
            <a:endParaRPr lang="en-GB" dirty="0"/>
          </a:p>
        </p:txBody>
      </p:sp>
      <p:sp>
        <p:nvSpPr>
          <p:cNvPr id="107" name="Google Shape;107;p26"/>
          <p:cNvSpPr txBox="1">
            <a:spLocks noGrp="1"/>
          </p:cNvSpPr>
          <p:nvPr>
            <p:ph type="body" idx="2"/>
          </p:nvPr>
        </p:nvSpPr>
        <p:spPr>
          <a:xfrm>
            <a:off x="371912" y="1197079"/>
            <a:ext cx="8520600" cy="380661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r>
              <a:rPr lang="en-GB" dirty="0"/>
              <a:t>[Describe your implementation </a:t>
            </a:r>
            <a:r>
              <a:rPr lang="en-US" altLang="zh-CN" dirty="0"/>
              <a:t>details</a:t>
            </a:r>
            <a:r>
              <a:rPr lang="en-GB" dirty="0"/>
              <a:t> in words, </a:t>
            </a:r>
            <a:r>
              <a:rPr lang="en-US" dirty="0"/>
              <a:t>including the calculation of PSNR and retention ratio, as well as the compression </a:t>
            </a:r>
            <a:r>
              <a:rPr lang="en-US" dirty="0" err="1"/>
              <a:t>strFrequency</a:t>
            </a:r>
            <a:r>
              <a:rPr lang="en-US" dirty="0"/>
              <a:t> Compression Process:</a:t>
            </a:r>
          </a:p>
          <a:p>
            <a:pPr lvl="0">
              <a:lnSpc>
                <a:spcPct val="100000"/>
              </a:lnSpc>
              <a:buNone/>
            </a:pPr>
            <a:r>
              <a:rPr lang="en-US" sz="1200" dirty="0">
                <a:latin typeface="Times New Roman" panose="02020603050405020304" pitchFamily="18" charset="0"/>
                <a:cs typeface="Times New Roman" panose="02020603050405020304" pitchFamily="18" charset="0"/>
              </a:rPr>
              <a:t>The image is first converted to grayscale if it's a color image. 2D Fast Fourier Transform (FFT) is applied to get frequency domain representation</a:t>
            </a:r>
          </a:p>
          <a:p>
            <a:pPr lvl="0">
              <a:lnSpc>
                <a:spcPct val="100000"/>
              </a:lnSpc>
              <a:buNone/>
            </a:pPr>
            <a:r>
              <a:rPr lang="en-US" sz="1200" dirty="0">
                <a:latin typeface="Times New Roman" panose="02020603050405020304" pitchFamily="18" charset="0"/>
                <a:cs typeface="Times New Roman" panose="02020603050405020304" pitchFamily="18" charset="0"/>
              </a:rPr>
              <a:t>The frequency spectrum is shifted to center the zero frequency component. A circular low-pass mask is created based on the retention ratio parameter. The mask is applied to preserve only low-frequency components. Inverse FFT is performed to reconstruct the compressed image</a:t>
            </a:r>
          </a:p>
          <a:p>
            <a:pPr lvl="0">
              <a:lnSpc>
                <a:spcPct val="100000"/>
              </a:lnSpc>
              <a:buNone/>
            </a:pPr>
            <a:endParaRPr lang="en-US" sz="1200" dirty="0">
              <a:latin typeface="Times New Roman" panose="02020603050405020304" pitchFamily="18" charset="0"/>
              <a:cs typeface="Times New Roman" panose="02020603050405020304" pitchFamily="18" charset="0"/>
            </a:endParaRPr>
          </a:p>
          <a:p>
            <a:pPr lvl="0">
              <a:lnSpc>
                <a:spcPct val="100000"/>
              </a:lnSpc>
              <a:buNone/>
            </a:pPr>
            <a:r>
              <a:rPr lang="en-US" sz="1200" dirty="0">
                <a:latin typeface="Times New Roman" panose="02020603050405020304" pitchFamily="18" charset="0"/>
                <a:cs typeface="Times New Roman" panose="02020603050405020304" pitchFamily="18" charset="0"/>
              </a:rPr>
              <a:t>PSNR Calculation:</a:t>
            </a:r>
          </a:p>
          <a:p>
            <a:pPr lvl="0">
              <a:lnSpc>
                <a:spcPct val="100000"/>
              </a:lnSpc>
              <a:buNone/>
            </a:pPr>
            <a:r>
              <a:rPr lang="en-US" sz="1200" dirty="0">
                <a:latin typeface="Times New Roman" panose="02020603050405020304" pitchFamily="18" charset="0"/>
                <a:cs typeface="Times New Roman" panose="02020603050405020304" pitchFamily="18" charset="0"/>
              </a:rPr>
              <a:t>Mean Squared Error (MSE) is calculated between original and compressed images. PSNR is computed as: 20 * log10(MAX_I/√MSE), where MAX_I=1 for normalized images. Higher PSNR indicates better quality preservation.</a:t>
            </a:r>
          </a:p>
          <a:p>
            <a:pPr lvl="0">
              <a:lnSpc>
                <a:spcPct val="100000"/>
              </a:lnSpc>
              <a:buNone/>
            </a:pPr>
            <a:r>
              <a:rPr lang="en-US" sz="1200" dirty="0">
                <a:latin typeface="Times New Roman" panose="02020603050405020304" pitchFamily="18" charset="0"/>
                <a:cs typeface="Times New Roman" panose="02020603050405020304" pitchFamily="18" charset="0"/>
              </a:rPr>
              <a:t>Retention Ratio: calculated as: min(H,W)*ratio/2. Only frequencies within this radius from the center are preserved</a:t>
            </a:r>
          </a:p>
          <a:p>
            <a:pPr lvl="0">
              <a:lnSpc>
                <a:spcPct val="100000"/>
              </a:lnSpc>
              <a:buNone/>
            </a:pPr>
            <a:endParaRPr lang="en-US" sz="1200" dirty="0">
              <a:latin typeface="Times New Roman" panose="02020603050405020304" pitchFamily="18" charset="0"/>
              <a:cs typeface="Times New Roman" panose="02020603050405020304" pitchFamily="18" charset="0"/>
            </a:endParaRPr>
          </a:p>
          <a:p>
            <a:pPr lvl="0">
              <a:lnSpc>
                <a:spcPct val="100000"/>
              </a:lnSpc>
              <a:buNone/>
            </a:pPr>
            <a:r>
              <a:rPr lang="en-US" sz="1200" dirty="0">
                <a:latin typeface="Times New Roman" panose="02020603050405020304" pitchFamily="18" charset="0"/>
                <a:cs typeface="Times New Roman" panose="02020603050405020304" pitchFamily="18" charset="0"/>
              </a:rPr>
              <a:t>Compression Strategy:</a:t>
            </a:r>
          </a:p>
          <a:p>
            <a:pPr lvl="0">
              <a:lnSpc>
                <a:spcPct val="100000"/>
              </a:lnSpc>
              <a:buNone/>
            </a:pPr>
            <a:r>
              <a:rPr lang="en-US" sz="1200" dirty="0">
                <a:latin typeface="Times New Roman" panose="02020603050405020304" pitchFamily="18" charset="0"/>
                <a:cs typeface="Times New Roman" panose="02020603050405020304" pitchFamily="18" charset="0"/>
              </a:rPr>
              <a:t>Progressive compression is demonstrated by testing multiple ratios (0.1, 0.3, 0.5, 0.7)</a:t>
            </a:r>
          </a:p>
          <a:p>
            <a:pPr lvl="0">
              <a:lnSpc>
                <a:spcPct val="100000"/>
              </a:lnSpc>
              <a:buNone/>
            </a:pPr>
            <a:r>
              <a:rPr lang="en-US" sz="1200" dirty="0">
                <a:latin typeface="Times New Roman" panose="02020603050405020304" pitchFamily="18" charset="0"/>
                <a:cs typeface="Times New Roman" panose="02020603050405020304" pitchFamily="18" charset="0"/>
              </a:rPr>
              <a:t>The method preserves overall image structure while discarding high-frequency details</a:t>
            </a:r>
          </a:p>
          <a:p>
            <a:pPr lvl="0">
              <a:lnSpc>
                <a:spcPct val="100000"/>
              </a:lnSpc>
              <a:buNone/>
            </a:pPr>
            <a:r>
              <a:rPr lang="en-US" sz="1200" dirty="0">
                <a:latin typeface="Times New Roman" panose="02020603050405020304" pitchFamily="18" charset="0"/>
                <a:cs typeface="Times New Roman" panose="02020603050405020304" pitchFamily="18" charset="0"/>
              </a:rPr>
              <a:t>Visual results and PSNR values are shown for each compression </a:t>
            </a:r>
            <a:r>
              <a:rPr lang="en-US" sz="1200" dirty="0" err="1">
                <a:latin typeface="Times New Roman" panose="02020603050405020304" pitchFamily="18" charset="0"/>
                <a:cs typeface="Times New Roman" panose="02020603050405020304" pitchFamily="18" charset="0"/>
              </a:rPr>
              <a:t>levelategy</a:t>
            </a:r>
            <a:r>
              <a:rPr lang="en-US" sz="1200" dirty="0">
                <a:latin typeface="Times New Roman" panose="02020603050405020304" pitchFamily="18" charset="0"/>
                <a:cs typeface="Times New Roman" panose="02020603050405020304" pitchFamily="18" charset="0"/>
              </a:rPr>
              <a:t> and process.</a:t>
            </a:r>
            <a:endParaRPr lang="en-GB"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dirty="0"/>
              <a:t>Part 4: </a:t>
            </a:r>
            <a:r>
              <a:rPr lang="en-US" dirty="0"/>
              <a:t>Frequency Compression and Image Filtering</a:t>
            </a:r>
            <a:endParaRPr lang="en-GB" dirty="0"/>
          </a:p>
        </p:txBody>
      </p:sp>
      <p:pic>
        <p:nvPicPr>
          <p:cNvPr id="3" name="图片 2">
            <a:extLst>
              <a:ext uri="{FF2B5EF4-FFF2-40B4-BE49-F238E27FC236}">
                <a16:creationId xmlns:a16="http://schemas.microsoft.com/office/drawing/2014/main" id="{E3740B80-A624-E4F5-D747-6453A348BA7C}"/>
              </a:ext>
            </a:extLst>
          </p:cNvPr>
          <p:cNvPicPr>
            <a:picLocks noChangeAspect="1"/>
          </p:cNvPicPr>
          <p:nvPr/>
        </p:nvPicPr>
        <p:blipFill>
          <a:blip r:embed="rId3"/>
          <a:stretch>
            <a:fillRect/>
          </a:stretch>
        </p:blipFill>
        <p:spPr>
          <a:xfrm>
            <a:off x="1636501" y="1102283"/>
            <a:ext cx="5710595" cy="3749246"/>
          </a:xfrm>
          <a:prstGeom prst="rect">
            <a:avLst/>
          </a:prstGeom>
        </p:spPr>
      </p:pic>
    </p:spTree>
    <p:extLst>
      <p:ext uri="{BB962C8B-B14F-4D97-AF65-F5344CB8AC3E}">
        <p14:creationId xmlns:p14="http://schemas.microsoft.com/office/powerpoint/2010/main" val="3846657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dirty="0"/>
              <a:t>Part 4: </a:t>
            </a:r>
            <a:r>
              <a:rPr lang="en-US" dirty="0"/>
              <a:t>Frequency Compression and Image Filtering</a:t>
            </a:r>
            <a:endParaRPr lang="en-GB" dirty="0"/>
          </a:p>
        </p:txBody>
      </p:sp>
      <p:sp>
        <p:nvSpPr>
          <p:cNvPr id="106" name="Google Shape;106;p26"/>
          <p:cNvSpPr txBox="1">
            <a:spLocks noGrp="1"/>
          </p:cNvSpPr>
          <p:nvPr>
            <p:ph type="body" idx="1"/>
          </p:nvPr>
        </p:nvSpPr>
        <p:spPr>
          <a:xfrm>
            <a:off x="311699" y="1152475"/>
            <a:ext cx="7858427"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r>
              <a:rPr lang="en-US" dirty="0"/>
              <a:t>[</a:t>
            </a:r>
            <a:r>
              <a:rPr lang="en-US" altLang="zh-CN" dirty="0"/>
              <a:t>Thinking</a:t>
            </a:r>
            <a:r>
              <a:rPr lang="en-US" dirty="0"/>
              <a:t>: How to reduce retention ratio while maintaining quality?]</a:t>
            </a:r>
          </a:p>
          <a:p>
            <a:pPr marL="0" lvl="0" indent="0" algn="l" rtl="0">
              <a:lnSpc>
                <a:spcPct val="115000"/>
              </a:lnSpc>
              <a:spcBef>
                <a:spcPts val="0"/>
              </a:spcBef>
              <a:spcAft>
                <a:spcPts val="1600"/>
              </a:spcAft>
              <a:buSzPts val="1400"/>
              <a:buNone/>
            </a:pPr>
            <a:endParaRPr lang="en-US" dirty="0"/>
          </a:p>
          <a:p>
            <a:pPr>
              <a:lnSpc>
                <a:spcPct val="100000"/>
              </a:lnSpc>
              <a:buNone/>
            </a:pPr>
            <a:r>
              <a:rPr lang="en-US" sz="1200" dirty="0">
                <a:latin typeface="Times New Roman" panose="02020603050405020304" pitchFamily="18" charset="0"/>
                <a:cs typeface="Times New Roman" panose="02020603050405020304" pitchFamily="18" charset="0"/>
              </a:rPr>
              <a:t>Retain the highest-magnitude frequencies instead of a fixed cutoff, preserving perceptually critical components.</a:t>
            </a:r>
          </a:p>
          <a:p>
            <a:pPr>
              <a:lnSpc>
                <a:spcPct val="100000"/>
              </a:lnSpc>
              <a:buNone/>
            </a:pPr>
            <a:r>
              <a:rPr lang="en-US" sz="1200" dirty="0">
                <a:latin typeface="Times New Roman" panose="02020603050405020304" pitchFamily="18" charset="0"/>
                <a:cs typeface="Times New Roman" panose="02020603050405020304" pitchFamily="18" charset="0"/>
              </a:rPr>
              <a:t>Use a shape that better matches the energy distribution in the frequency domain, like circular mask, to capture more relevant frequencies with fewer coefficients.</a:t>
            </a:r>
          </a:p>
          <a:p>
            <a:pPr>
              <a:lnSpc>
                <a:spcPct val="100000"/>
              </a:lnSpc>
              <a:buNone/>
            </a:pPr>
            <a:r>
              <a:rPr lang="en-US" sz="1200" dirty="0">
                <a:latin typeface="Times New Roman" panose="02020603050405020304" pitchFamily="18" charset="0"/>
                <a:cs typeface="Times New Roman" panose="02020603050405020304" pitchFamily="18" charset="0"/>
              </a:rPr>
              <a:t>Dynamically adjust retention based on image characteristics, like, prioritize low frequencies for smooth regions, retain key high frequencies for edges).</a:t>
            </a:r>
            <a:endParaRPr lang="en-GB"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3940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Part 1: Image filtering</a:t>
            </a:r>
          </a:p>
        </p:txBody>
      </p:sp>
      <p:sp>
        <p:nvSpPr>
          <p:cNvPr id="113" name="Google Shape;113;p2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b="1" dirty="0"/>
              <a:t>Identity filter</a:t>
            </a:r>
            <a:endParaRPr b="1" dirty="0"/>
          </a:p>
          <a:p>
            <a:pPr marL="0" lvl="0" indent="0" algn="l" rtl="0">
              <a:lnSpc>
                <a:spcPct val="115000"/>
              </a:lnSpc>
              <a:spcBef>
                <a:spcPts val="1600"/>
              </a:spcBef>
              <a:spcAft>
                <a:spcPts val="0"/>
              </a:spcAft>
              <a:buClr>
                <a:schemeClr val="dk1"/>
              </a:buClr>
              <a:buSzPts val="1100"/>
              <a:buFont typeface="Arial" panose="020B0604020202090204"/>
              <a:buNone/>
            </a:pPr>
            <a:endParaRPr b="1" dirty="0"/>
          </a:p>
        </p:txBody>
      </p:sp>
      <p:sp>
        <p:nvSpPr>
          <p:cNvPr id="114" name="Google Shape;114;p2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b="1" dirty="0"/>
              <a:t>Small blur with a box filter</a:t>
            </a:r>
          </a:p>
        </p:txBody>
      </p:sp>
      <p:pic>
        <p:nvPicPr>
          <p:cNvPr id="3" name="图片 2">
            <a:extLst>
              <a:ext uri="{FF2B5EF4-FFF2-40B4-BE49-F238E27FC236}">
                <a16:creationId xmlns:a16="http://schemas.microsoft.com/office/drawing/2014/main" id="{1473047D-CC2D-9850-9F1C-8542A00A3D9C}"/>
              </a:ext>
            </a:extLst>
          </p:cNvPr>
          <p:cNvPicPr>
            <a:picLocks noChangeAspect="1"/>
          </p:cNvPicPr>
          <p:nvPr/>
        </p:nvPicPr>
        <p:blipFill>
          <a:blip r:embed="rId3"/>
          <a:stretch>
            <a:fillRect/>
          </a:stretch>
        </p:blipFill>
        <p:spPr>
          <a:xfrm>
            <a:off x="614179" y="1660525"/>
            <a:ext cx="2743200" cy="2400300"/>
          </a:xfrm>
          <a:prstGeom prst="rect">
            <a:avLst/>
          </a:prstGeom>
        </p:spPr>
      </p:pic>
      <p:pic>
        <p:nvPicPr>
          <p:cNvPr id="5" name="图片 4">
            <a:extLst>
              <a:ext uri="{FF2B5EF4-FFF2-40B4-BE49-F238E27FC236}">
                <a16:creationId xmlns:a16="http://schemas.microsoft.com/office/drawing/2014/main" id="{67BDCD6D-FAB2-460A-3F2F-CFEF4C6D49A6}"/>
              </a:ext>
            </a:extLst>
          </p:cNvPr>
          <p:cNvPicPr>
            <a:picLocks noChangeAspect="1"/>
          </p:cNvPicPr>
          <p:nvPr/>
        </p:nvPicPr>
        <p:blipFill>
          <a:blip r:embed="rId4"/>
          <a:stretch>
            <a:fillRect/>
          </a:stretch>
        </p:blipFill>
        <p:spPr>
          <a:xfrm>
            <a:off x="4720198" y="1868523"/>
            <a:ext cx="4229541" cy="18043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036E5843-6967-8211-6464-546E536EB486}"/>
            </a:ext>
          </a:extLst>
        </p:cNvPr>
        <p:cNvGrpSpPr/>
        <p:nvPr/>
      </p:nvGrpSpPr>
      <p:grpSpPr>
        <a:xfrm>
          <a:off x="0" y="0"/>
          <a:ext cx="0" cy="0"/>
          <a:chOff x="0" y="0"/>
          <a:chExt cx="0" cy="0"/>
        </a:xfrm>
      </p:grpSpPr>
      <p:sp>
        <p:nvSpPr>
          <p:cNvPr id="112" name="Google Shape;112;p27">
            <a:extLst>
              <a:ext uri="{FF2B5EF4-FFF2-40B4-BE49-F238E27FC236}">
                <a16:creationId xmlns:a16="http://schemas.microsoft.com/office/drawing/2014/main" id="{1554F9B3-5A21-0F69-AF04-24FF2D6B7BA8}"/>
              </a:ext>
            </a:extLst>
          </p:cNvPr>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Part 1: Image filtering</a:t>
            </a:r>
          </a:p>
        </p:txBody>
      </p:sp>
      <p:sp>
        <p:nvSpPr>
          <p:cNvPr id="113" name="Google Shape;113;p27">
            <a:extLst>
              <a:ext uri="{FF2B5EF4-FFF2-40B4-BE49-F238E27FC236}">
                <a16:creationId xmlns:a16="http://schemas.microsoft.com/office/drawing/2014/main" id="{BCBA337B-5BB5-75E0-7F1A-0183C33F55A1}"/>
              </a:ext>
            </a:extLst>
          </p:cNvPr>
          <p:cNvSpPr txBox="1">
            <a:spLocks noGrp="1"/>
          </p:cNvSpPr>
          <p:nvPr>
            <p:ph type="body" idx="1"/>
          </p:nvPr>
        </p:nvSpPr>
        <p:spPr>
          <a:xfrm>
            <a:off x="311700" y="1152475"/>
            <a:ext cx="8587994"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US" b="1" dirty="0"/>
              <a:t>my_conv2d_numpy with `version="v2"` (</a:t>
            </a:r>
            <a:r>
              <a:rPr lang="en-US" b="1" dirty="0" err="1"/>
              <a:t>larger_blur_image</a:t>
            </a:r>
            <a:r>
              <a:rPr lang="en-US" b="1" dirty="0"/>
              <a:t>).</a:t>
            </a:r>
            <a:endParaRPr b="1" dirty="0"/>
          </a:p>
          <a:p>
            <a:pPr marL="0" lvl="0" indent="0" algn="l" rtl="0">
              <a:lnSpc>
                <a:spcPct val="115000"/>
              </a:lnSpc>
              <a:spcBef>
                <a:spcPts val="1600"/>
              </a:spcBef>
              <a:spcAft>
                <a:spcPts val="1600"/>
              </a:spcAft>
              <a:buClr>
                <a:schemeClr val="dk1"/>
              </a:buClr>
              <a:buSzPts val="1100"/>
              <a:buFont typeface="Arial" panose="020B0604020202090204"/>
              <a:buNone/>
            </a:pPr>
            <a:endParaRPr b="1" dirty="0"/>
          </a:p>
        </p:txBody>
      </p:sp>
      <p:pic>
        <p:nvPicPr>
          <p:cNvPr id="3" name="图片 2">
            <a:extLst>
              <a:ext uri="{FF2B5EF4-FFF2-40B4-BE49-F238E27FC236}">
                <a16:creationId xmlns:a16="http://schemas.microsoft.com/office/drawing/2014/main" id="{1E76B9DB-507D-5155-AB54-84F9147D8D0E}"/>
              </a:ext>
            </a:extLst>
          </p:cNvPr>
          <p:cNvPicPr>
            <a:picLocks noChangeAspect="1"/>
          </p:cNvPicPr>
          <p:nvPr/>
        </p:nvPicPr>
        <p:blipFill>
          <a:blip r:embed="rId3"/>
          <a:stretch>
            <a:fillRect/>
          </a:stretch>
        </p:blipFill>
        <p:spPr>
          <a:xfrm>
            <a:off x="244306" y="1531938"/>
            <a:ext cx="1838771" cy="1608204"/>
          </a:xfrm>
          <a:prstGeom prst="rect">
            <a:avLst/>
          </a:prstGeom>
        </p:spPr>
      </p:pic>
      <p:pic>
        <p:nvPicPr>
          <p:cNvPr id="5" name="图片 4">
            <a:extLst>
              <a:ext uri="{FF2B5EF4-FFF2-40B4-BE49-F238E27FC236}">
                <a16:creationId xmlns:a16="http://schemas.microsoft.com/office/drawing/2014/main" id="{443DFD85-87A0-4D63-C9BB-EB58906429B7}"/>
              </a:ext>
            </a:extLst>
          </p:cNvPr>
          <p:cNvPicPr>
            <a:picLocks noChangeAspect="1"/>
          </p:cNvPicPr>
          <p:nvPr/>
        </p:nvPicPr>
        <p:blipFill>
          <a:blip r:embed="rId4"/>
          <a:stretch>
            <a:fillRect/>
          </a:stretch>
        </p:blipFill>
        <p:spPr>
          <a:xfrm>
            <a:off x="244306" y="3186923"/>
            <a:ext cx="1838771" cy="1608204"/>
          </a:xfrm>
          <a:prstGeom prst="rect">
            <a:avLst/>
          </a:prstGeom>
        </p:spPr>
      </p:pic>
      <p:sp>
        <p:nvSpPr>
          <p:cNvPr id="6" name="Google Shape;107;p26">
            <a:extLst>
              <a:ext uri="{FF2B5EF4-FFF2-40B4-BE49-F238E27FC236}">
                <a16:creationId xmlns:a16="http://schemas.microsoft.com/office/drawing/2014/main" id="{850EF374-C43E-604B-628F-89AD7343A59D}"/>
              </a:ext>
            </a:extLst>
          </p:cNvPr>
          <p:cNvSpPr txBox="1">
            <a:spLocks noGrp="1"/>
          </p:cNvSpPr>
          <p:nvPr>
            <p:ph type="body" idx="2"/>
          </p:nvPr>
        </p:nvSpPr>
        <p:spPr>
          <a:xfrm>
            <a:off x="2513043" y="3138825"/>
            <a:ext cx="6160022" cy="3416400"/>
          </a:xfrm>
          <a:prstGeom prst="rect">
            <a:avLst/>
          </a:prstGeom>
          <a:noFill/>
          <a:ln>
            <a:noFill/>
          </a:ln>
        </p:spPr>
        <p:txBody>
          <a:bodyPr spcFirstLastPara="1" wrap="square" lIns="91425" tIns="91425" rIns="91425" bIns="91425" anchor="t" anchorCtr="0">
            <a:noAutofit/>
          </a:bodyPr>
          <a:lstStyle/>
          <a:p>
            <a:pPr algn="l">
              <a:lnSpc>
                <a:spcPct val="100000"/>
              </a:lnSpc>
              <a:buNone/>
            </a:pPr>
            <a:r>
              <a:rPr lang="en-US" altLang="zh-CN" sz="1200" b="0" i="0" dirty="0">
                <a:effectLst/>
                <a:latin typeface="Times New Roman" panose="02020603050405020304" pitchFamily="18" charset="0"/>
                <a:cs typeface="Times New Roman" panose="02020603050405020304" pitchFamily="18" charset="0"/>
              </a:rPr>
              <a:t>V2 uses edge padding instead of zero padding and adopts a more efficient vectorized implementation to improve performance.</a:t>
            </a:r>
          </a:p>
        </p:txBody>
      </p:sp>
    </p:spTree>
    <p:extLst>
      <p:ext uri="{BB962C8B-B14F-4D97-AF65-F5344CB8AC3E}">
        <p14:creationId xmlns:p14="http://schemas.microsoft.com/office/powerpoint/2010/main" val="3322876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Part 1: Image filtering</a:t>
            </a:r>
          </a:p>
        </p:txBody>
      </p:sp>
      <p:sp>
        <p:nvSpPr>
          <p:cNvPr id="120" name="Google Shape;120;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GB" b="1" dirty="0"/>
              <a:t>Sobel filter</a:t>
            </a:r>
            <a:endParaRPr b="1" dirty="0"/>
          </a:p>
        </p:txBody>
      </p:sp>
      <p:sp>
        <p:nvSpPr>
          <p:cNvPr id="121" name="Google Shape;121;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GB" b="1" dirty="0"/>
              <a:t>Discrete Laplacian filter</a:t>
            </a:r>
            <a:endParaRPr b="1" dirty="0"/>
          </a:p>
        </p:txBody>
      </p:sp>
      <p:pic>
        <p:nvPicPr>
          <p:cNvPr id="3" name="图片 2">
            <a:extLst>
              <a:ext uri="{FF2B5EF4-FFF2-40B4-BE49-F238E27FC236}">
                <a16:creationId xmlns:a16="http://schemas.microsoft.com/office/drawing/2014/main" id="{ABE13A7A-81E4-1926-8C1B-D619E3F18B77}"/>
              </a:ext>
            </a:extLst>
          </p:cNvPr>
          <p:cNvPicPr>
            <a:picLocks noChangeAspect="1"/>
          </p:cNvPicPr>
          <p:nvPr/>
        </p:nvPicPr>
        <p:blipFill>
          <a:blip r:embed="rId3"/>
          <a:stretch>
            <a:fillRect/>
          </a:stretch>
        </p:blipFill>
        <p:spPr>
          <a:xfrm>
            <a:off x="260681" y="2043265"/>
            <a:ext cx="3581759" cy="1527998"/>
          </a:xfrm>
          <a:prstGeom prst="rect">
            <a:avLst/>
          </a:prstGeom>
        </p:spPr>
      </p:pic>
      <p:pic>
        <p:nvPicPr>
          <p:cNvPr id="5" name="图片 4">
            <a:extLst>
              <a:ext uri="{FF2B5EF4-FFF2-40B4-BE49-F238E27FC236}">
                <a16:creationId xmlns:a16="http://schemas.microsoft.com/office/drawing/2014/main" id="{FCFB36C3-40DF-2A03-484F-89585582754C}"/>
              </a:ext>
            </a:extLst>
          </p:cNvPr>
          <p:cNvPicPr>
            <a:picLocks noChangeAspect="1"/>
          </p:cNvPicPr>
          <p:nvPr/>
        </p:nvPicPr>
        <p:blipFill>
          <a:blip r:embed="rId4"/>
          <a:stretch>
            <a:fillRect/>
          </a:stretch>
        </p:blipFill>
        <p:spPr>
          <a:xfrm>
            <a:off x="5112903" y="2043265"/>
            <a:ext cx="1792538" cy="156847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Part 1: Hybrid images</a:t>
            </a:r>
          </a:p>
        </p:txBody>
      </p:sp>
      <p:sp>
        <p:nvSpPr>
          <p:cNvPr id="127" name="Google Shape;127;p2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r>
              <a:rPr lang="en-GB" dirty="0"/>
              <a:t>[Describe the three main steps of </a:t>
            </a:r>
            <a:r>
              <a:rPr lang="en-GB" dirty="0" err="1"/>
              <a:t>create_hybrid_image</a:t>
            </a:r>
            <a:r>
              <a:rPr lang="en-GB" dirty="0"/>
              <a:t>() here. Explain how to ensure the output values are within the appropriate range for matplotlib visualizations.]</a:t>
            </a:r>
          </a:p>
          <a:p>
            <a:pPr lvl="0">
              <a:lnSpc>
                <a:spcPct val="100000"/>
              </a:lnSpc>
              <a:buNone/>
            </a:pPr>
            <a:r>
              <a:rPr lang="en-US" altLang="zh-CN" sz="1200" dirty="0">
                <a:latin typeface="Times New Roman" panose="02020603050405020304" pitchFamily="18" charset="0"/>
                <a:cs typeface="Times New Roman" panose="02020603050405020304" pitchFamily="18" charset="0"/>
              </a:rPr>
              <a:t>Three Main Steps:</a:t>
            </a:r>
          </a:p>
          <a:p>
            <a:pPr lvl="0">
              <a:lnSpc>
                <a:spcPct val="100000"/>
              </a:lnSpc>
              <a:buNone/>
            </a:pPr>
            <a:r>
              <a:rPr lang="en-US" altLang="zh-CN" sz="1200" dirty="0">
                <a:latin typeface="Times New Roman" panose="02020603050405020304" pitchFamily="18" charset="0"/>
                <a:cs typeface="Times New Roman" panose="02020603050405020304" pitchFamily="18" charset="0"/>
              </a:rPr>
              <a:t>1. Extract Low Frequencies from Image1</a:t>
            </a:r>
            <a:endParaRPr lang="en-GB" altLang="zh-CN" sz="1200" dirty="0">
              <a:latin typeface="Times New Roman" panose="02020603050405020304" pitchFamily="18" charset="0"/>
              <a:cs typeface="Times New Roman" panose="02020603050405020304" pitchFamily="18" charset="0"/>
            </a:endParaRPr>
          </a:p>
          <a:p>
            <a:pPr lvl="0">
              <a:lnSpc>
                <a:spcPct val="100000"/>
              </a:lnSpc>
              <a:buNone/>
            </a:pPr>
            <a:r>
              <a:rPr lang="en-US" altLang="zh-CN" sz="1200" dirty="0">
                <a:latin typeface="Times New Roman" panose="02020603050405020304" pitchFamily="18" charset="0"/>
                <a:cs typeface="Times New Roman" panose="02020603050405020304" pitchFamily="18" charset="0"/>
              </a:rPr>
              <a:t>2. Extract High Frequencies from Image2</a:t>
            </a:r>
          </a:p>
          <a:p>
            <a:pPr lvl="0">
              <a:lnSpc>
                <a:spcPct val="100000"/>
              </a:lnSpc>
              <a:buNone/>
            </a:pPr>
            <a:r>
              <a:rPr lang="en-US" altLang="zh-CN" sz="1200" dirty="0">
                <a:latin typeface="Times New Roman" panose="02020603050405020304" pitchFamily="18" charset="0"/>
                <a:cs typeface="Times New Roman" panose="02020603050405020304" pitchFamily="18" charset="0"/>
              </a:rPr>
              <a:t>3. Combine and Normalize </a:t>
            </a:r>
          </a:p>
          <a:p>
            <a:pPr lvl="0">
              <a:lnSpc>
                <a:spcPct val="100000"/>
              </a:lnSpc>
              <a:buNone/>
            </a:pPr>
            <a:endParaRPr lang="en-US" altLang="zh-CN" sz="1200" dirty="0">
              <a:latin typeface="Times New Roman" panose="02020603050405020304" pitchFamily="18" charset="0"/>
              <a:cs typeface="Times New Roman" panose="02020603050405020304" pitchFamily="18" charset="0"/>
            </a:endParaRPr>
          </a:p>
          <a:p>
            <a:pPr lvl="0">
              <a:lnSpc>
                <a:spcPct val="100000"/>
              </a:lnSpc>
              <a:buNone/>
            </a:pPr>
            <a:r>
              <a:rPr lang="en-US" altLang="zh-CN" sz="1200" dirty="0">
                <a:latin typeface="Times New Roman" panose="02020603050405020304" pitchFamily="18" charset="0"/>
                <a:cs typeface="Times New Roman" panose="02020603050405020304" pitchFamily="18" charset="0"/>
              </a:rPr>
              <a:t>To ensure output values are appropriate:</a:t>
            </a:r>
          </a:p>
          <a:p>
            <a:pPr lvl="0">
              <a:lnSpc>
                <a:spcPct val="100000"/>
              </a:lnSpc>
              <a:buNone/>
            </a:pPr>
            <a:r>
              <a:rPr lang="en-US" altLang="zh-CN" sz="1200" dirty="0">
                <a:latin typeface="Times New Roman" panose="02020603050405020304" pitchFamily="18" charset="0"/>
                <a:cs typeface="Times New Roman" panose="02020603050405020304" pitchFamily="18" charset="0"/>
              </a:rPr>
              <a:t>The function uses </a:t>
            </a:r>
            <a:r>
              <a:rPr lang="en-US" altLang="zh-CN" sz="1200" dirty="0" err="1">
                <a:latin typeface="Times New Roman" panose="02020603050405020304" pitchFamily="18" charset="0"/>
                <a:cs typeface="Times New Roman" panose="02020603050405020304" pitchFamily="18" charset="0"/>
              </a:rPr>
              <a:t>np.clip</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hybrid_image</a:t>
            </a:r>
            <a:r>
              <a:rPr lang="en-US" altLang="zh-CN" sz="1200" dirty="0">
                <a:latin typeface="Times New Roman" panose="02020603050405020304" pitchFamily="18" charset="0"/>
                <a:cs typeface="Times New Roman" panose="02020603050405020304" pitchFamily="18" charset="0"/>
              </a:rPr>
              <a:t>, 0, 1) to guarantee all pixel values stay within matplotlib's expected [0, 1] range for float </a:t>
            </a:r>
            <a:r>
              <a:rPr lang="en-US" altLang="zh-CN" sz="1200" dirty="0" err="1">
                <a:latin typeface="Times New Roman" panose="02020603050405020304" pitchFamily="18" charset="0"/>
                <a:cs typeface="Times New Roman" panose="02020603050405020304" pitchFamily="18" charset="0"/>
              </a:rPr>
              <a:t>imagesThis</a:t>
            </a:r>
            <a:r>
              <a:rPr lang="en-US" altLang="zh-CN" sz="1200" dirty="0">
                <a:latin typeface="Times New Roman" panose="02020603050405020304" pitchFamily="18" charset="0"/>
                <a:cs typeface="Times New Roman" panose="02020603050405020304" pitchFamily="18" charset="0"/>
              </a:rPr>
              <a:t> prevents overflow/underflow artifacts during </a:t>
            </a:r>
            <a:r>
              <a:rPr lang="en-US" altLang="zh-CN" sz="1200" dirty="0" err="1">
                <a:latin typeface="Times New Roman" panose="02020603050405020304" pitchFamily="18" charset="0"/>
                <a:cs typeface="Times New Roman" panose="02020603050405020304" pitchFamily="18" charset="0"/>
              </a:rPr>
              <a:t>visualizationThe</a:t>
            </a:r>
            <a:r>
              <a:rPr lang="en-US" altLang="zh-CN" sz="1200" dirty="0">
                <a:latin typeface="Times New Roman" panose="02020603050405020304" pitchFamily="18" charset="0"/>
                <a:cs typeface="Times New Roman" panose="02020603050405020304" pitchFamily="18" charset="0"/>
              </a:rPr>
              <a:t> clipping is done after combining the frequency components but before returning the result</a:t>
            </a:r>
            <a:br>
              <a:rPr lang="en-US" altLang="zh-CN" sz="1200" dirty="0">
                <a:latin typeface="Times New Roman" panose="02020603050405020304" pitchFamily="18" charset="0"/>
                <a:cs typeface="Times New Roman" panose="02020603050405020304" pitchFamily="18" charset="0"/>
              </a:rPr>
            </a:br>
            <a:endParaRPr lang="en-GB" sz="1200" dirty="0">
              <a:latin typeface="Times New Roman" panose="02020603050405020304" pitchFamily="18" charset="0"/>
              <a:cs typeface="Times New Roman" panose="02020603050405020304" pitchFamily="18" charset="0"/>
            </a:endParaRPr>
          </a:p>
        </p:txBody>
      </p:sp>
      <p:sp>
        <p:nvSpPr>
          <p:cNvPr id="128" name="Google Shape;128;p2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b="1" dirty="0"/>
              <a:t>Cat + Dog</a:t>
            </a:r>
          </a:p>
          <a:p>
            <a:pPr marL="0" lvl="0" indent="0" algn="l" rtl="0">
              <a:lnSpc>
                <a:spcPct val="115000"/>
              </a:lnSpc>
              <a:spcBef>
                <a:spcPts val="0"/>
              </a:spcBef>
              <a:spcAft>
                <a:spcPts val="0"/>
              </a:spcAft>
              <a:buClr>
                <a:schemeClr val="dk1"/>
              </a:buClr>
              <a:buSzPts val="1100"/>
              <a:buFont typeface="Arial" panose="020B0604020202090204"/>
              <a:buNone/>
            </a:pPr>
            <a:endParaRPr lang="en-GB" b="1" dirty="0"/>
          </a:p>
          <a:p>
            <a:pPr marL="0" lvl="0" indent="0" algn="l" rtl="0">
              <a:lnSpc>
                <a:spcPct val="115000"/>
              </a:lnSpc>
              <a:spcBef>
                <a:spcPts val="0"/>
              </a:spcBef>
              <a:spcAft>
                <a:spcPts val="0"/>
              </a:spcAft>
              <a:buClr>
                <a:schemeClr val="dk1"/>
              </a:buClr>
              <a:buSzPts val="1100"/>
              <a:buFont typeface="Arial" panose="020B0604020202090204"/>
              <a:buNone/>
            </a:pPr>
            <a:endParaRPr lang="en-GB" b="1" dirty="0"/>
          </a:p>
          <a:p>
            <a:pPr marL="0" lvl="0" indent="0" algn="l" rtl="0">
              <a:lnSpc>
                <a:spcPct val="115000"/>
              </a:lnSpc>
              <a:spcBef>
                <a:spcPts val="0"/>
              </a:spcBef>
              <a:spcAft>
                <a:spcPts val="0"/>
              </a:spcAft>
              <a:buClr>
                <a:schemeClr val="dk1"/>
              </a:buClr>
              <a:buSzPts val="1100"/>
              <a:buFont typeface="Arial" panose="020B0604020202090204"/>
              <a:buNone/>
            </a:pPr>
            <a:endParaRPr lang="en-GB" dirty="0"/>
          </a:p>
          <a:p>
            <a:pPr marL="0" lvl="0" indent="0" algn="l" rtl="0">
              <a:lnSpc>
                <a:spcPct val="115000"/>
              </a:lnSpc>
              <a:spcBef>
                <a:spcPts val="1600"/>
              </a:spcBef>
              <a:spcAft>
                <a:spcPts val="0"/>
              </a:spcAft>
              <a:buClr>
                <a:schemeClr val="dk1"/>
              </a:buClr>
              <a:buSzPts val="1100"/>
              <a:buFont typeface="Arial" panose="020B0604020202090204"/>
              <a:buNone/>
            </a:pPr>
            <a:endParaRPr lang="en-GB" dirty="0"/>
          </a:p>
          <a:p>
            <a:pPr marL="0" lvl="0" indent="0" algn="l" rtl="0">
              <a:lnSpc>
                <a:spcPct val="115000"/>
              </a:lnSpc>
              <a:spcBef>
                <a:spcPts val="1600"/>
              </a:spcBef>
              <a:spcAft>
                <a:spcPts val="0"/>
              </a:spcAft>
              <a:buClr>
                <a:schemeClr val="dk1"/>
              </a:buClr>
              <a:buSzPts val="1100"/>
              <a:buFont typeface="Arial" panose="020B0604020202090204"/>
              <a:buNone/>
            </a:pPr>
            <a:endParaRPr lang="en-GB" dirty="0"/>
          </a:p>
          <a:p>
            <a:pPr marL="0" lvl="0" indent="0" algn="l" rtl="0">
              <a:lnSpc>
                <a:spcPct val="115000"/>
              </a:lnSpc>
              <a:spcBef>
                <a:spcPts val="1600"/>
              </a:spcBef>
              <a:spcAft>
                <a:spcPts val="0"/>
              </a:spcAft>
              <a:buClr>
                <a:schemeClr val="dk1"/>
              </a:buClr>
              <a:buSzPts val="1100"/>
              <a:buFont typeface="Arial" panose="020B0604020202090204"/>
              <a:buNone/>
            </a:pPr>
            <a:endParaRPr lang="en-GB" dirty="0"/>
          </a:p>
          <a:p>
            <a:pPr marL="0" lvl="0" indent="0" algn="l" rtl="0">
              <a:lnSpc>
                <a:spcPct val="115000"/>
              </a:lnSpc>
              <a:spcBef>
                <a:spcPts val="1600"/>
              </a:spcBef>
              <a:spcAft>
                <a:spcPts val="1600"/>
              </a:spcAft>
              <a:buSzPts val="1400"/>
              <a:buNone/>
            </a:pPr>
            <a:r>
              <a:rPr lang="en-GB" dirty="0"/>
              <a:t>Cutoff frequency: 7</a:t>
            </a:r>
          </a:p>
        </p:txBody>
      </p:sp>
      <p:pic>
        <p:nvPicPr>
          <p:cNvPr id="5" name="图片 4">
            <a:extLst>
              <a:ext uri="{FF2B5EF4-FFF2-40B4-BE49-F238E27FC236}">
                <a16:creationId xmlns:a16="http://schemas.microsoft.com/office/drawing/2014/main" id="{0FC9A6F2-2CEE-F96C-4934-D67E82823B90}"/>
              </a:ext>
            </a:extLst>
          </p:cNvPr>
          <p:cNvPicPr>
            <a:picLocks noChangeAspect="1"/>
          </p:cNvPicPr>
          <p:nvPr/>
        </p:nvPicPr>
        <p:blipFill>
          <a:blip r:embed="rId3"/>
          <a:stretch>
            <a:fillRect/>
          </a:stretch>
        </p:blipFill>
        <p:spPr>
          <a:xfrm>
            <a:off x="5031162" y="2100982"/>
            <a:ext cx="1482471" cy="130529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t>Part 1: Hybrid images</a:t>
            </a:r>
          </a:p>
        </p:txBody>
      </p:sp>
      <p:sp>
        <p:nvSpPr>
          <p:cNvPr id="134" name="Google Shape;134;p3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GB" b="1" dirty="0"/>
              <a:t>Motorcycle + Bicycle</a:t>
            </a:r>
          </a:p>
          <a:p>
            <a:pPr marL="0" lvl="0" indent="0" algn="l" rtl="0">
              <a:lnSpc>
                <a:spcPct val="115000"/>
              </a:lnSpc>
              <a:spcBef>
                <a:spcPts val="1600"/>
              </a:spcBef>
              <a:spcAft>
                <a:spcPts val="0"/>
              </a:spcAft>
              <a:buSzPts val="1400"/>
              <a:buNone/>
            </a:pPr>
            <a:endParaRPr lang="en-GB" dirty="0"/>
          </a:p>
          <a:p>
            <a:pPr marL="0" lvl="0" indent="0" algn="l" rtl="0">
              <a:lnSpc>
                <a:spcPct val="115000"/>
              </a:lnSpc>
              <a:spcBef>
                <a:spcPts val="1600"/>
              </a:spcBef>
              <a:spcAft>
                <a:spcPts val="0"/>
              </a:spcAft>
              <a:buSzPts val="1400"/>
              <a:buNone/>
            </a:pPr>
            <a:endParaRPr lang="en-GB" dirty="0"/>
          </a:p>
          <a:p>
            <a:pPr marL="0" lvl="0" indent="0" algn="l" rtl="0">
              <a:lnSpc>
                <a:spcPct val="115000"/>
              </a:lnSpc>
              <a:spcBef>
                <a:spcPts val="1600"/>
              </a:spcBef>
              <a:spcAft>
                <a:spcPts val="0"/>
              </a:spcAft>
              <a:buSzPts val="1400"/>
              <a:buNone/>
            </a:pPr>
            <a:endParaRPr lang="en-GB" dirty="0"/>
          </a:p>
          <a:p>
            <a:pPr marL="0" lvl="0" indent="0" algn="l" rtl="0">
              <a:lnSpc>
                <a:spcPct val="115000"/>
              </a:lnSpc>
              <a:spcBef>
                <a:spcPts val="1600"/>
              </a:spcBef>
              <a:spcAft>
                <a:spcPts val="0"/>
              </a:spcAft>
              <a:buSzPts val="1400"/>
              <a:buNone/>
            </a:pPr>
            <a:endParaRPr lang="en-GB" dirty="0"/>
          </a:p>
          <a:p>
            <a:pPr marL="0" lvl="0" indent="0" algn="l" rtl="0">
              <a:lnSpc>
                <a:spcPct val="115000"/>
              </a:lnSpc>
              <a:spcBef>
                <a:spcPts val="1600"/>
              </a:spcBef>
              <a:spcAft>
                <a:spcPts val="0"/>
              </a:spcAft>
              <a:buSzPts val="1400"/>
              <a:buNone/>
            </a:pPr>
            <a:endParaRPr lang="en-GB" dirty="0"/>
          </a:p>
          <a:p>
            <a:pPr marL="0" lvl="0" indent="0" algn="l" rtl="0">
              <a:lnSpc>
                <a:spcPct val="115000"/>
              </a:lnSpc>
              <a:spcBef>
                <a:spcPts val="1600"/>
              </a:spcBef>
              <a:spcAft>
                <a:spcPts val="1600"/>
              </a:spcAft>
              <a:buSzPts val="1400"/>
              <a:buNone/>
            </a:pPr>
            <a:r>
              <a:rPr lang="en-GB" dirty="0"/>
              <a:t>Cutoff frequency: 10</a:t>
            </a:r>
            <a:endParaRPr b="1" dirty="0"/>
          </a:p>
        </p:txBody>
      </p:sp>
      <p:sp>
        <p:nvSpPr>
          <p:cNvPr id="135" name="Google Shape;135;p3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GB" b="1" dirty="0"/>
              <a:t>Plane + Bird</a:t>
            </a:r>
          </a:p>
          <a:p>
            <a:pPr marL="0" lvl="0" indent="0" algn="l" rtl="0">
              <a:lnSpc>
                <a:spcPct val="115000"/>
              </a:lnSpc>
              <a:spcBef>
                <a:spcPts val="1600"/>
              </a:spcBef>
              <a:spcAft>
                <a:spcPts val="0"/>
              </a:spcAft>
              <a:buSzPts val="1400"/>
              <a:buNone/>
            </a:pPr>
            <a:endParaRPr lang="en-GB" dirty="0"/>
          </a:p>
          <a:p>
            <a:pPr marL="0" lvl="0" indent="0" algn="l" rtl="0">
              <a:lnSpc>
                <a:spcPct val="115000"/>
              </a:lnSpc>
              <a:spcBef>
                <a:spcPts val="1600"/>
              </a:spcBef>
              <a:spcAft>
                <a:spcPts val="0"/>
              </a:spcAft>
              <a:buSzPts val="1400"/>
              <a:buNone/>
            </a:pPr>
            <a:endParaRPr lang="en-GB" dirty="0"/>
          </a:p>
          <a:p>
            <a:pPr marL="0" lvl="0" indent="0" algn="l" rtl="0">
              <a:lnSpc>
                <a:spcPct val="115000"/>
              </a:lnSpc>
              <a:spcBef>
                <a:spcPts val="1600"/>
              </a:spcBef>
              <a:spcAft>
                <a:spcPts val="0"/>
              </a:spcAft>
              <a:buSzPts val="1400"/>
              <a:buNone/>
            </a:pPr>
            <a:endParaRPr lang="en-GB" dirty="0"/>
          </a:p>
          <a:p>
            <a:pPr marL="0" lvl="0" indent="0" algn="l" rtl="0">
              <a:lnSpc>
                <a:spcPct val="115000"/>
              </a:lnSpc>
              <a:spcBef>
                <a:spcPts val="1600"/>
              </a:spcBef>
              <a:spcAft>
                <a:spcPts val="0"/>
              </a:spcAft>
              <a:buSzPts val="1400"/>
              <a:buNone/>
            </a:pPr>
            <a:endParaRPr lang="en-GB" dirty="0"/>
          </a:p>
          <a:p>
            <a:pPr marL="0" lvl="0" indent="0" algn="l" rtl="0">
              <a:lnSpc>
                <a:spcPct val="115000"/>
              </a:lnSpc>
              <a:spcBef>
                <a:spcPts val="1600"/>
              </a:spcBef>
              <a:spcAft>
                <a:spcPts val="1600"/>
              </a:spcAft>
              <a:buSzPts val="1400"/>
              <a:buNone/>
            </a:pPr>
            <a:endParaRPr lang="en-GB" dirty="0"/>
          </a:p>
          <a:p>
            <a:pPr marL="0" lvl="0" indent="0" algn="l" rtl="0">
              <a:lnSpc>
                <a:spcPct val="115000"/>
              </a:lnSpc>
              <a:spcBef>
                <a:spcPts val="1600"/>
              </a:spcBef>
              <a:spcAft>
                <a:spcPts val="1600"/>
              </a:spcAft>
              <a:buSzPts val="1400"/>
              <a:buNone/>
            </a:pPr>
            <a:r>
              <a:rPr lang="en-GB" dirty="0"/>
              <a:t>Cutoff frequency: 4</a:t>
            </a:r>
            <a:endParaRPr b="1" dirty="0"/>
          </a:p>
        </p:txBody>
      </p:sp>
      <p:pic>
        <p:nvPicPr>
          <p:cNvPr id="5" name="图片 4">
            <a:extLst>
              <a:ext uri="{FF2B5EF4-FFF2-40B4-BE49-F238E27FC236}">
                <a16:creationId xmlns:a16="http://schemas.microsoft.com/office/drawing/2014/main" id="{55DB04DD-726D-3965-C18D-59F4E808C6F8}"/>
              </a:ext>
            </a:extLst>
          </p:cNvPr>
          <p:cNvPicPr>
            <a:picLocks noChangeAspect="1"/>
          </p:cNvPicPr>
          <p:nvPr/>
        </p:nvPicPr>
        <p:blipFill>
          <a:blip r:embed="rId3"/>
          <a:srcRect r="48210"/>
          <a:stretch/>
        </p:blipFill>
        <p:spPr>
          <a:xfrm>
            <a:off x="1033257" y="1925496"/>
            <a:ext cx="2437993" cy="1661464"/>
          </a:xfrm>
          <a:prstGeom prst="rect">
            <a:avLst/>
          </a:prstGeom>
        </p:spPr>
      </p:pic>
      <p:pic>
        <p:nvPicPr>
          <p:cNvPr id="7" name="图片 6">
            <a:extLst>
              <a:ext uri="{FF2B5EF4-FFF2-40B4-BE49-F238E27FC236}">
                <a16:creationId xmlns:a16="http://schemas.microsoft.com/office/drawing/2014/main" id="{A841076A-C1C3-DEE8-2801-2139CA7FCCC0}"/>
              </a:ext>
            </a:extLst>
          </p:cNvPr>
          <p:cNvPicPr>
            <a:picLocks noChangeAspect="1"/>
          </p:cNvPicPr>
          <p:nvPr/>
        </p:nvPicPr>
        <p:blipFill>
          <a:blip r:embed="rId4"/>
          <a:srcRect r="48241"/>
          <a:stretch/>
        </p:blipFill>
        <p:spPr>
          <a:xfrm>
            <a:off x="5035958" y="1870424"/>
            <a:ext cx="2231634" cy="19805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dirty="0"/>
              <a:t>Part 1: Hybrid images</a:t>
            </a:r>
          </a:p>
        </p:txBody>
      </p:sp>
      <p:sp>
        <p:nvSpPr>
          <p:cNvPr id="141" name="Google Shape;141;p3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b="1" dirty="0"/>
              <a:t>Einstein + Marilyn</a:t>
            </a:r>
            <a:endParaRPr b="1" dirty="0"/>
          </a:p>
          <a:p>
            <a:pPr marL="0" lvl="0" indent="0" algn="l" rtl="0">
              <a:lnSpc>
                <a:spcPct val="115000"/>
              </a:lnSpc>
              <a:spcBef>
                <a:spcPts val="1600"/>
              </a:spcBef>
              <a:spcAft>
                <a:spcPts val="0"/>
              </a:spcAft>
              <a:buClr>
                <a:schemeClr val="dk1"/>
              </a:buClr>
              <a:buSzPts val="1100"/>
              <a:buFont typeface="Arial" panose="020B0604020202090204"/>
              <a:buNone/>
            </a:pPr>
            <a:endParaRPr lang="en-GB" dirty="0"/>
          </a:p>
          <a:p>
            <a:pPr marL="0" lvl="0" indent="0" algn="l" rtl="0">
              <a:lnSpc>
                <a:spcPct val="115000"/>
              </a:lnSpc>
              <a:spcBef>
                <a:spcPts val="1600"/>
              </a:spcBef>
              <a:spcAft>
                <a:spcPts val="0"/>
              </a:spcAft>
              <a:buClr>
                <a:schemeClr val="dk1"/>
              </a:buClr>
              <a:buSzPts val="1100"/>
              <a:buFont typeface="Arial" panose="020B0604020202090204"/>
              <a:buNone/>
            </a:pPr>
            <a:endParaRPr lang="en-GB" dirty="0"/>
          </a:p>
          <a:p>
            <a:pPr marL="0" lvl="0" indent="0" algn="l" rtl="0">
              <a:lnSpc>
                <a:spcPct val="115000"/>
              </a:lnSpc>
              <a:spcBef>
                <a:spcPts val="1600"/>
              </a:spcBef>
              <a:spcAft>
                <a:spcPts val="0"/>
              </a:spcAft>
              <a:buClr>
                <a:schemeClr val="dk1"/>
              </a:buClr>
              <a:buSzPts val="1100"/>
              <a:buFont typeface="Arial" panose="020B0604020202090204"/>
              <a:buNone/>
            </a:pPr>
            <a:endParaRPr lang="en-GB" dirty="0"/>
          </a:p>
          <a:p>
            <a:pPr marL="0" lvl="0" indent="0" algn="l" rtl="0">
              <a:lnSpc>
                <a:spcPct val="115000"/>
              </a:lnSpc>
              <a:spcBef>
                <a:spcPts val="1600"/>
              </a:spcBef>
              <a:spcAft>
                <a:spcPts val="0"/>
              </a:spcAft>
              <a:buClr>
                <a:schemeClr val="dk1"/>
              </a:buClr>
              <a:buSzPts val="1100"/>
              <a:buFont typeface="Arial" panose="020B0604020202090204"/>
              <a:buNone/>
            </a:pPr>
            <a:endParaRPr lang="en-GB" dirty="0"/>
          </a:p>
          <a:p>
            <a:pPr marL="0" lvl="0" indent="0" algn="l" rtl="0">
              <a:lnSpc>
                <a:spcPct val="115000"/>
              </a:lnSpc>
              <a:spcBef>
                <a:spcPts val="1600"/>
              </a:spcBef>
              <a:spcAft>
                <a:spcPts val="0"/>
              </a:spcAft>
              <a:buClr>
                <a:schemeClr val="dk1"/>
              </a:buClr>
              <a:buSzPts val="1100"/>
              <a:buFont typeface="Arial" panose="020B0604020202090204"/>
              <a:buNone/>
            </a:pPr>
            <a:endParaRPr lang="en-GB" dirty="0"/>
          </a:p>
          <a:p>
            <a:pPr marL="0" lvl="0" indent="0" algn="l" rtl="0">
              <a:lnSpc>
                <a:spcPct val="115000"/>
              </a:lnSpc>
              <a:spcBef>
                <a:spcPts val="1600"/>
              </a:spcBef>
              <a:spcAft>
                <a:spcPts val="1600"/>
              </a:spcAft>
              <a:buSzPts val="1400"/>
              <a:buNone/>
            </a:pPr>
            <a:r>
              <a:rPr lang="en-GB" dirty="0"/>
              <a:t>Cutoff frequency: 4</a:t>
            </a:r>
          </a:p>
        </p:txBody>
      </p:sp>
      <p:sp>
        <p:nvSpPr>
          <p:cNvPr id="142" name="Google Shape;142;p3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GB" b="1" dirty="0"/>
              <a:t>Submarine + Fish</a:t>
            </a:r>
            <a:endParaRPr b="1" dirty="0"/>
          </a:p>
          <a:p>
            <a:pPr marL="0" lvl="0" indent="0" algn="l" rtl="0">
              <a:lnSpc>
                <a:spcPct val="115000"/>
              </a:lnSpc>
              <a:spcBef>
                <a:spcPts val="1600"/>
              </a:spcBef>
              <a:spcAft>
                <a:spcPts val="0"/>
              </a:spcAft>
              <a:buClr>
                <a:schemeClr val="dk1"/>
              </a:buClr>
              <a:buSzPts val="1100"/>
              <a:buFont typeface="Arial" panose="020B0604020202090204"/>
              <a:buNone/>
            </a:pPr>
            <a:endParaRPr lang="en-GB" dirty="0"/>
          </a:p>
          <a:p>
            <a:pPr marL="0" lvl="0" indent="0" algn="l" rtl="0">
              <a:lnSpc>
                <a:spcPct val="115000"/>
              </a:lnSpc>
              <a:spcBef>
                <a:spcPts val="1600"/>
              </a:spcBef>
              <a:spcAft>
                <a:spcPts val="0"/>
              </a:spcAft>
              <a:buClr>
                <a:schemeClr val="dk1"/>
              </a:buClr>
              <a:buSzPts val="1100"/>
              <a:buFont typeface="Arial" panose="020B0604020202090204"/>
              <a:buNone/>
            </a:pPr>
            <a:endParaRPr lang="en-GB" dirty="0"/>
          </a:p>
          <a:p>
            <a:pPr marL="0" lvl="0" indent="0" algn="l" rtl="0">
              <a:lnSpc>
                <a:spcPct val="115000"/>
              </a:lnSpc>
              <a:spcBef>
                <a:spcPts val="1600"/>
              </a:spcBef>
              <a:spcAft>
                <a:spcPts val="0"/>
              </a:spcAft>
              <a:buClr>
                <a:schemeClr val="dk1"/>
              </a:buClr>
              <a:buSzPts val="1100"/>
              <a:buFont typeface="Arial" panose="020B0604020202090204"/>
              <a:buNone/>
            </a:pPr>
            <a:endParaRPr lang="en-GB" dirty="0"/>
          </a:p>
          <a:p>
            <a:pPr marL="0" lvl="0" indent="0" algn="l" rtl="0">
              <a:lnSpc>
                <a:spcPct val="115000"/>
              </a:lnSpc>
              <a:spcBef>
                <a:spcPts val="1600"/>
              </a:spcBef>
              <a:spcAft>
                <a:spcPts val="0"/>
              </a:spcAft>
              <a:buClr>
                <a:schemeClr val="dk1"/>
              </a:buClr>
              <a:buSzPts val="1100"/>
              <a:buFont typeface="Arial" panose="020B0604020202090204"/>
              <a:buNone/>
            </a:pPr>
            <a:endParaRPr lang="en-GB" dirty="0"/>
          </a:p>
          <a:p>
            <a:pPr marL="0" lvl="0" indent="0" algn="l" rtl="0">
              <a:lnSpc>
                <a:spcPct val="115000"/>
              </a:lnSpc>
              <a:spcBef>
                <a:spcPts val="1600"/>
              </a:spcBef>
              <a:spcAft>
                <a:spcPts val="0"/>
              </a:spcAft>
              <a:buClr>
                <a:schemeClr val="dk1"/>
              </a:buClr>
              <a:buSzPts val="1100"/>
              <a:buFont typeface="Arial" panose="020B0604020202090204"/>
              <a:buNone/>
            </a:pPr>
            <a:endParaRPr lang="en-GB" dirty="0"/>
          </a:p>
          <a:p>
            <a:pPr marL="0" lvl="0" indent="0" algn="l" rtl="0">
              <a:lnSpc>
                <a:spcPct val="115000"/>
              </a:lnSpc>
              <a:spcBef>
                <a:spcPts val="1600"/>
              </a:spcBef>
              <a:spcAft>
                <a:spcPts val="1600"/>
              </a:spcAft>
              <a:buClr>
                <a:schemeClr val="dk1"/>
              </a:buClr>
              <a:buSzPts val="1100"/>
              <a:buFont typeface="Arial" panose="020B0604020202090204"/>
              <a:buNone/>
            </a:pPr>
            <a:r>
              <a:rPr lang="en-GB" dirty="0"/>
              <a:t>Cutoff frequency: 3</a:t>
            </a:r>
            <a:endParaRPr b="1" dirty="0"/>
          </a:p>
        </p:txBody>
      </p:sp>
      <p:pic>
        <p:nvPicPr>
          <p:cNvPr id="3" name="图片 2">
            <a:extLst>
              <a:ext uri="{FF2B5EF4-FFF2-40B4-BE49-F238E27FC236}">
                <a16:creationId xmlns:a16="http://schemas.microsoft.com/office/drawing/2014/main" id="{9E7F3E5D-E895-0CCE-C131-E21B6BBB0702}"/>
              </a:ext>
            </a:extLst>
          </p:cNvPr>
          <p:cNvPicPr>
            <a:picLocks noChangeAspect="1"/>
          </p:cNvPicPr>
          <p:nvPr/>
        </p:nvPicPr>
        <p:blipFill>
          <a:blip r:embed="rId3"/>
          <a:srcRect r="48506"/>
          <a:stretch/>
        </p:blipFill>
        <p:spPr>
          <a:xfrm>
            <a:off x="1346091" y="1949777"/>
            <a:ext cx="1585484" cy="1821796"/>
          </a:xfrm>
          <a:prstGeom prst="rect">
            <a:avLst/>
          </a:prstGeom>
        </p:spPr>
      </p:pic>
      <p:pic>
        <p:nvPicPr>
          <p:cNvPr id="4" name="图片 3">
            <a:extLst>
              <a:ext uri="{FF2B5EF4-FFF2-40B4-BE49-F238E27FC236}">
                <a16:creationId xmlns:a16="http://schemas.microsoft.com/office/drawing/2014/main" id="{1A535CBD-4799-A76C-481B-0E9EAA7DEEE5}"/>
              </a:ext>
            </a:extLst>
          </p:cNvPr>
          <p:cNvPicPr>
            <a:picLocks noChangeAspect="1"/>
          </p:cNvPicPr>
          <p:nvPr/>
        </p:nvPicPr>
        <p:blipFill>
          <a:blip r:embed="rId4"/>
          <a:srcRect r="48069"/>
          <a:stretch/>
        </p:blipFill>
        <p:spPr>
          <a:xfrm>
            <a:off x="4795695" y="1933568"/>
            <a:ext cx="2248717" cy="185418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a:extLst>
            <a:ext uri="{FF2B5EF4-FFF2-40B4-BE49-F238E27FC236}">
              <a16:creationId xmlns:a16="http://schemas.microsoft.com/office/drawing/2014/main" id="{F7283B82-CB6E-0CBD-0B90-7FCECB5C3D04}"/>
            </a:ext>
          </a:extLst>
        </p:cNvPr>
        <p:cNvGrpSpPr/>
        <p:nvPr/>
      </p:nvGrpSpPr>
      <p:grpSpPr>
        <a:xfrm>
          <a:off x="0" y="0"/>
          <a:ext cx="0" cy="0"/>
          <a:chOff x="0" y="0"/>
          <a:chExt cx="0" cy="0"/>
        </a:xfrm>
      </p:grpSpPr>
      <p:sp>
        <p:nvSpPr>
          <p:cNvPr id="196" name="Google Shape;196;p39">
            <a:extLst>
              <a:ext uri="{FF2B5EF4-FFF2-40B4-BE49-F238E27FC236}">
                <a16:creationId xmlns:a16="http://schemas.microsoft.com/office/drawing/2014/main" id="{B3576392-D1CD-9BA7-4354-F96770FD9832}"/>
              </a:ext>
            </a:extLst>
          </p:cNvPr>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altLang="zh-CN" dirty="0"/>
              <a:t>Part 1: Hybrid images</a:t>
            </a:r>
            <a:endParaRPr lang="en-GB" dirty="0"/>
          </a:p>
        </p:txBody>
      </p:sp>
      <p:sp>
        <p:nvSpPr>
          <p:cNvPr id="197" name="Google Shape;197;p39">
            <a:extLst>
              <a:ext uri="{FF2B5EF4-FFF2-40B4-BE49-F238E27FC236}">
                <a16:creationId xmlns:a16="http://schemas.microsoft.com/office/drawing/2014/main" id="{2DA6468E-AB5A-54D1-8EEE-9FB6699C8B69}"/>
              </a:ext>
            </a:extLst>
          </p:cNvPr>
          <p:cNvSpPr txBox="1">
            <a:spLocks noGrp="1"/>
          </p:cNvSpPr>
          <p:nvPr>
            <p:ph type="body" idx="1"/>
          </p:nvPr>
        </p:nvSpPr>
        <p:spPr>
          <a:xfrm>
            <a:off x="311699" y="1152475"/>
            <a:ext cx="8520599"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GB" dirty="0"/>
              <a:t>[insert your custom image pair (1.4)]</a:t>
            </a:r>
          </a:p>
        </p:txBody>
      </p:sp>
      <p:pic>
        <p:nvPicPr>
          <p:cNvPr id="4" name="图片 3">
            <a:extLst>
              <a:ext uri="{FF2B5EF4-FFF2-40B4-BE49-F238E27FC236}">
                <a16:creationId xmlns:a16="http://schemas.microsoft.com/office/drawing/2014/main" id="{F3DCE37D-83C1-7844-FFF3-416F696626BB}"/>
              </a:ext>
            </a:extLst>
          </p:cNvPr>
          <p:cNvPicPr>
            <a:picLocks noChangeAspect="1"/>
          </p:cNvPicPr>
          <p:nvPr/>
        </p:nvPicPr>
        <p:blipFill>
          <a:blip r:embed="rId3"/>
          <a:stretch>
            <a:fillRect/>
          </a:stretch>
        </p:blipFill>
        <p:spPr>
          <a:xfrm>
            <a:off x="1360070" y="1620802"/>
            <a:ext cx="2101952" cy="2569053"/>
          </a:xfrm>
          <a:prstGeom prst="rect">
            <a:avLst/>
          </a:prstGeom>
        </p:spPr>
      </p:pic>
      <p:pic>
        <p:nvPicPr>
          <p:cNvPr id="6" name="图片 5">
            <a:extLst>
              <a:ext uri="{FF2B5EF4-FFF2-40B4-BE49-F238E27FC236}">
                <a16:creationId xmlns:a16="http://schemas.microsoft.com/office/drawing/2014/main" id="{B9E175CB-E5B1-07C6-DB3B-15D03F6484BF}"/>
              </a:ext>
            </a:extLst>
          </p:cNvPr>
          <p:cNvPicPr>
            <a:picLocks noChangeAspect="1"/>
          </p:cNvPicPr>
          <p:nvPr/>
        </p:nvPicPr>
        <p:blipFill>
          <a:blip r:embed="rId4"/>
          <a:stretch>
            <a:fillRect/>
          </a:stretch>
        </p:blipFill>
        <p:spPr>
          <a:xfrm>
            <a:off x="4289438" y="1620802"/>
            <a:ext cx="2259615" cy="2569053"/>
          </a:xfrm>
          <a:prstGeom prst="rect">
            <a:avLst/>
          </a:prstGeom>
        </p:spPr>
      </p:pic>
    </p:spTree>
    <p:extLst>
      <p:ext uri="{BB962C8B-B14F-4D97-AF65-F5344CB8AC3E}">
        <p14:creationId xmlns:p14="http://schemas.microsoft.com/office/powerpoint/2010/main" val="42714141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1250</TotalTime>
  <Words>1592</Words>
  <Application>Microsoft Office PowerPoint</Application>
  <PresentationFormat>全屏显示(16:9)</PresentationFormat>
  <Paragraphs>164</Paragraphs>
  <Slides>23</Slides>
  <Notes>23</Notes>
  <HiddenSlides>0</HiddenSlides>
  <MMClips>0</MMClips>
  <ScaleCrop>false</ScaleCrop>
  <HeadingPairs>
    <vt:vector size="6" baseType="variant">
      <vt:variant>
        <vt:lpstr>已用的字体</vt:lpstr>
      </vt:variant>
      <vt:variant>
        <vt:i4>2</vt:i4>
      </vt:variant>
      <vt:variant>
        <vt:lpstr>主题</vt:lpstr>
      </vt:variant>
      <vt:variant>
        <vt:i4>2</vt:i4>
      </vt:variant>
      <vt:variant>
        <vt:lpstr>幻灯片标题</vt:lpstr>
      </vt:variant>
      <vt:variant>
        <vt:i4>23</vt:i4>
      </vt:variant>
    </vt:vector>
  </HeadingPairs>
  <TitlesOfParts>
    <vt:vector size="27" baseType="lpstr">
      <vt:lpstr>Arial</vt:lpstr>
      <vt:lpstr>Times New Roman</vt:lpstr>
      <vt:lpstr>Simple Light</vt:lpstr>
      <vt:lpstr>Simple Light</vt:lpstr>
      <vt:lpstr>Computer Vision Project 1</vt:lpstr>
      <vt:lpstr>Part 1: Image filtering</vt:lpstr>
      <vt:lpstr>Part 1: Image filtering</vt:lpstr>
      <vt:lpstr>Part 1: Image filtering</vt:lpstr>
      <vt:lpstr>Part 1: Image filtering</vt:lpstr>
      <vt:lpstr>Part 1: Hybrid images</vt:lpstr>
      <vt:lpstr>Part 1: Hybrid images</vt:lpstr>
      <vt:lpstr>Part 1: Hybrid images</vt:lpstr>
      <vt:lpstr>Part 1: Hybrid images</vt:lpstr>
      <vt:lpstr>Part 1: Hybrid images</vt:lpstr>
      <vt:lpstr>Part 2: Hybrid images with PyTorch</vt:lpstr>
      <vt:lpstr>Part 2: Hybrid images with PyTorch</vt:lpstr>
      <vt:lpstr>Part 2: Hybrid images with PyTorch</vt:lpstr>
      <vt:lpstr>Part 2: Hybrid images with PyTorch</vt:lpstr>
      <vt:lpstr>Part 3</vt:lpstr>
      <vt:lpstr>Part 3</vt:lpstr>
      <vt:lpstr>Part 3</vt:lpstr>
      <vt:lpstr>Part 3</vt:lpstr>
      <vt:lpstr>Part 3</vt:lpstr>
      <vt:lpstr>Conclusion</vt:lpstr>
      <vt:lpstr>Part 4: Frequency Compression and Image Filtering</vt:lpstr>
      <vt:lpstr>Part 4: Frequency Compression and Image Filtering</vt:lpstr>
      <vt:lpstr>Part 4: Frequency Compression and Image Filtering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Project 1</dc:title>
  <dc:creator/>
  <cp:lastModifiedBy>Maxyne Metheus</cp:lastModifiedBy>
  <cp:revision>42</cp:revision>
  <dcterms:created xsi:type="dcterms:W3CDTF">2021-03-27T20:03:32Z</dcterms:created>
  <dcterms:modified xsi:type="dcterms:W3CDTF">2025-04-20T05:06:02Z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2052-2.1.2.3417</vt:lpwstr>
  </property>
</Properties>
</file>